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75" r:id="rId6"/>
    <p:sldId id="276" r:id="rId7"/>
    <p:sldId id="387" r:id="rId8"/>
    <p:sldId id="388" r:id="rId9"/>
    <p:sldId id="403" r:id="rId10"/>
    <p:sldId id="390" r:id="rId11"/>
    <p:sldId id="391" r:id="rId12"/>
    <p:sldId id="392" r:id="rId13"/>
    <p:sldId id="395" r:id="rId14"/>
    <p:sldId id="396" r:id="rId15"/>
    <p:sldId id="397" r:id="rId16"/>
    <p:sldId id="398" r:id="rId17"/>
    <p:sldId id="400" r:id="rId18"/>
    <p:sldId id="401" r:id="rId19"/>
    <p:sldId id="393" r:id="rId20"/>
  </p:sldIdLst>
  <p:sldSz cx="12192000" cy="6858000"/>
  <p:notesSz cx="6858000" cy="9144000"/>
  <p:embeddedFontLst>
    <p:embeddedFont>
      <p:font typeface="Aptos" panose="020B0004020202020204" pitchFamily="34" charset="0"/>
      <p:regular r:id="rId23"/>
      <p:bold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 Medium" panose="02000000000000000000" pitchFamily="2" charset="0"/>
      <p:regular r:id="rId30"/>
      <p:italic r:id="rId31"/>
    </p:embeddedFont>
    <p:embeddedFont>
      <p:font typeface="Urbanist" panose="020B0A04040200000203" pitchFamily="34" charset="77"/>
      <p:regular r:id="rId32"/>
      <p:bold r:id="rId33"/>
      <p:italic r:id="rId34"/>
      <p:boldItalic r:id="rId35"/>
    </p:embeddedFont>
    <p:embeddedFont>
      <p:font typeface="Urbanist Medium" panose="020B0A04040200000203" pitchFamily="34" charset="77"/>
      <p:regular r:id="rId36"/>
      <p:italic r:id="rId37"/>
    </p:embeddedFont>
    <p:embeddedFont>
      <p:font typeface="Urbanist SemiBold" panose="020B0A04040200000203" pitchFamily="34" charset="77"/>
      <p:regular r:id="rId38"/>
      <p:bold r:id="rId39"/>
      <p:italic r:id="rId40"/>
      <p:boldItalic r:id="rId41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FFFFFF"/>
    <a:srgbClr val="151515"/>
    <a:srgbClr val="797979"/>
    <a:srgbClr val="6F00FF"/>
    <a:srgbClr val="EBEBEB"/>
    <a:srgbClr val="FBFBFB"/>
    <a:srgbClr val="E6FE28"/>
    <a:srgbClr val="A17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95"/>
    <p:restoredTop sz="94674"/>
  </p:normalViewPr>
  <p:slideViewPr>
    <p:cSldViewPr snapToGrid="0">
      <p:cViewPr varScale="1">
        <p:scale>
          <a:sx n="124" d="100"/>
          <a:sy n="124" d="100"/>
        </p:scale>
        <p:origin x="1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8" d="100"/>
          <a:sy n="108" d="100"/>
        </p:scale>
        <p:origin x="44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FA04ED-7CEA-8349-9C7D-482D1F7291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E68B4-99EE-784F-B784-47153EA4B2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06480-C2E1-844D-B383-ED00E0D02F05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3FE6A-618B-A84C-84DD-ED6193CD06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F53F4-0063-CB4C-A97D-577C084707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BE50A-ED4B-3140-A634-D3C3F2250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56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A42B1-5CF4-6248-8B2B-1EBF0097257F}" type="datetimeFigureOut">
              <a:rPr lang="en-DK" smtClean="0"/>
              <a:t>9/25/24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F952C-3110-5C4B-B30D-31396A698D2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6512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F952C-3110-5C4B-B30D-31396A698D27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0436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1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039C4-67F5-BA40-9A22-2BF516B5B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20EC6A5-67BB-344A-B4CE-A8E9AC2B58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CBA898E-55C5-864C-94EC-C79B2EBE5B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2354" y="2734775"/>
            <a:ext cx="5908994" cy="133032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What We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Do</a:t>
            </a:r>
            <a:endParaRPr kumimoji="0" lang="en-DK" sz="2800" b="1" i="0" u="none" strike="noStrike" kern="1200" cap="none" spc="-15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A1696E-534A-9549-9A71-8162137EF2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6641" y="802513"/>
            <a:ext cx="5247779" cy="54115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3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31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Black"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FCD359-8EAE-6945-B5DA-277F9C8FE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866" y="6497129"/>
            <a:ext cx="1727935" cy="140325"/>
          </a:xfrm>
          <a:prstGeom prst="rect">
            <a:avLst/>
          </a:prstGeom>
          <a:ln>
            <a:solidFill>
              <a:srgbClr val="151515"/>
            </a:solidFill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2B4AEAB-FEC6-2A44-B2CC-E9942ECFFC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10036" y="196850"/>
            <a:ext cx="335118" cy="2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Content+1 image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039C4-67F5-BA40-9A22-2BF516B5B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20EC6A5-67BB-344A-B4CE-A8E9AC2B58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CBA898E-55C5-864C-94EC-C79B2EBE5B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2354" y="459866"/>
            <a:ext cx="6140488" cy="6942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What We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Do</a:t>
            </a:r>
            <a:endParaRPr kumimoji="0" lang="en-DK" sz="2800" b="1" i="0" u="none" strike="noStrike" kern="1200" cap="none" spc="-15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62380-DE9F-3146-80ED-DFC0F965EC9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865" y="1387856"/>
            <a:ext cx="6104977" cy="452467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dk1"/>
              </a:buClr>
              <a:buSzPts val="1100"/>
              <a:buNone/>
              <a:defRPr sz="2000" b="1" i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defRPr>
            </a:lvl1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8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We specialize in creating </a:t>
            </a:r>
            <a:r>
              <a:rPr lang="en-US" sz="28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reliable software and hardware</a:t>
            </a:r>
            <a:r>
              <a:rPr lang="en-US" sz="28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for license plate recognition, vehicle identification, and identity document reading and authentication.</a:t>
            </a:r>
            <a:endParaRPr lang="en-US" sz="2800" b="1" u="none" strike="noStrike" cap="none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A1696E-534A-9549-9A71-8162137EF2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6113" y="1461052"/>
            <a:ext cx="5195887" cy="44514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8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Content+1 image-Black"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A9B1F8-5D01-1C48-8403-528B7D698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866" y="6497129"/>
            <a:ext cx="1727935" cy="140325"/>
          </a:xfrm>
          <a:prstGeom prst="rect">
            <a:avLst/>
          </a:prstGeom>
          <a:ln>
            <a:solidFill>
              <a:srgbClr val="151515"/>
            </a:solidFill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90EB24A-275B-E443-87A8-838C9687E9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10036" y="196850"/>
            <a:ext cx="335118" cy="277464"/>
          </a:xfrm>
          <a:prstGeom prst="rect">
            <a:avLst/>
          </a:prstGeom>
        </p:spPr>
      </p:pic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138A9CB4-7027-0F45-A29A-1C1CB6C7308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2354" y="459866"/>
            <a:ext cx="6140488" cy="6942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>
                <a:solidFill>
                  <a:srgbClr val="FFFF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What We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Do</a:t>
            </a:r>
            <a:endParaRPr kumimoji="0" lang="en-DK" sz="2800" b="1" i="0" u="none" strike="noStrike" kern="1200" cap="none" spc="-15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D345A09D-4C6D-7A4F-9881-53A42968E68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865" y="1387856"/>
            <a:ext cx="6104977" cy="452467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dk1"/>
              </a:buClr>
              <a:buSzPts val="1100"/>
              <a:buNone/>
              <a:defRPr sz="2000" b="1" i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defRPr>
            </a:lvl1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8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We specialize in creating </a:t>
            </a:r>
            <a:r>
              <a:rPr lang="en-US" sz="28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reliable software and hardware</a:t>
            </a:r>
            <a:r>
              <a:rPr lang="en-US" sz="28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for license plate recognition, vehicle identification, and identity document reading and authentication.</a:t>
            </a:r>
            <a:endParaRPr lang="en-US" sz="2800" b="1" u="none" strike="noStrike" cap="none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E4634261-D636-9842-B728-E27375ED29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96113" y="1461052"/>
            <a:ext cx="5195887" cy="44514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6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Content+3 image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A039C4-67F5-BA40-9A22-2BF516B5B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20EC6A5-67BB-344A-B4CE-A8E9AC2B58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CBA898E-55C5-864C-94EC-C79B2EBE5B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2354" y="459866"/>
            <a:ext cx="6140488" cy="6942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What We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Do</a:t>
            </a:r>
            <a:endParaRPr kumimoji="0" lang="en-DK" sz="2800" b="1" i="0" u="none" strike="noStrike" kern="1200" cap="none" spc="-15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62380-DE9F-3146-80ED-DFC0F965EC9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865" y="1387856"/>
            <a:ext cx="6104977" cy="452467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dk1"/>
              </a:buClr>
              <a:buSzPts val="1100"/>
              <a:buNone/>
              <a:defRPr sz="2000" b="1" i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defRPr>
            </a:lvl1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8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We specialize in creating </a:t>
            </a:r>
            <a:r>
              <a:rPr lang="en-US" sz="28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reliable software and hardware</a:t>
            </a:r>
            <a:r>
              <a:rPr lang="en-US" sz="28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for license plate recognition, vehicle identification, and identity document reading and authentication.</a:t>
            </a:r>
            <a:endParaRPr lang="en-US" sz="2800" b="1" u="none" strike="noStrike" cap="none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A1696E-534A-9549-9A71-8162137EF2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91583" y="0"/>
            <a:ext cx="3500417" cy="22136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21B7941A-47D8-DC4C-A5B8-B3C4E93FC6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91582" y="2322150"/>
            <a:ext cx="3500417" cy="22136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1E4B85AC-25CB-6B41-BFAF-A5329C9D1F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91583" y="4644301"/>
            <a:ext cx="3500417" cy="22136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30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Content+3 image-Black"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A9B1F8-5D01-1C48-8403-528B7D698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7866" y="6497129"/>
            <a:ext cx="1727935" cy="140325"/>
          </a:xfrm>
          <a:prstGeom prst="rect">
            <a:avLst/>
          </a:prstGeom>
          <a:ln>
            <a:solidFill>
              <a:srgbClr val="151515"/>
            </a:solidFill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90EB24A-275B-E443-87A8-838C9687E9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10036" y="196850"/>
            <a:ext cx="335118" cy="277464"/>
          </a:xfrm>
          <a:prstGeom prst="rect">
            <a:avLst/>
          </a:prstGeom>
        </p:spPr>
      </p:pic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138A9CB4-7027-0F45-A29A-1C1CB6C7308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2354" y="459866"/>
            <a:ext cx="6140488" cy="6942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1" i="0">
                <a:solidFill>
                  <a:srgbClr val="FFFF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What We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</a:t>
            </a:r>
            <a:r>
              <a:rPr kumimoji="0" lang="en-DK" sz="2800" b="1" i="0" u="none" strike="noStrike" kern="1200" cap="none" spc="-15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Do</a:t>
            </a:r>
            <a:endParaRPr kumimoji="0" lang="en-DK" sz="2800" b="1" i="0" u="none" strike="noStrike" kern="1200" cap="none" spc="-150" normalizeH="0" baseline="0" noProof="0" dirty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D345A09D-4C6D-7A4F-9881-53A42968E68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865" y="1387856"/>
            <a:ext cx="6104977" cy="452467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dk1"/>
              </a:buClr>
              <a:buSzPts val="1100"/>
              <a:buNone/>
              <a:defRPr sz="2000" b="1" i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defRPr>
            </a:lvl1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8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We specialize in creating </a:t>
            </a:r>
            <a:r>
              <a:rPr lang="en-US" sz="28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reliable software and hardware</a:t>
            </a:r>
            <a:r>
              <a:rPr lang="en-US" sz="28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for license plate recognition, vehicle identification, and identity document reading and authentication.</a:t>
            </a:r>
            <a:endParaRPr lang="en-US" sz="2800" b="1" u="none" strike="noStrike" cap="none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B6D4D524-7FB6-AA4C-B8C5-CA11D0E12A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91583" y="0"/>
            <a:ext cx="3500417" cy="22136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1C490F7B-51CD-7246-8758-69F7C8A25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91582" y="2322150"/>
            <a:ext cx="3500417" cy="22136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6936B83F-0132-B84B-9651-7153BAD9B7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91583" y="4644301"/>
            <a:ext cx="3500417" cy="22136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33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90FF19-84C5-0645-9A97-4EAEFCA7C2F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489E5A1-A7BC-F74B-9DD4-08A1ACF6B3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0" r:id="rId4"/>
    <p:sldLayoutId id="2147483652" r:id="rId5"/>
    <p:sldLayoutId id="2147483653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3.sv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hyperlink" Target="https://www.youtube.com/@AdaptiveRecognitionVideo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hyperlink" Target="http://www.adaptiverecognition.com/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6.svg"/><Relationship Id="rId9" Type="http://schemas.openxmlformats.org/officeDocument/2006/relationships/hyperlink" Target="https://www.linkedin.com/company/adaptive-recogni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05792B-DA42-6923-7886-870C9F3D8DA1}"/>
              </a:ext>
            </a:extLst>
          </p:cNvPr>
          <p:cNvSpPr/>
          <p:nvPr/>
        </p:nvSpPr>
        <p:spPr>
          <a:xfrm>
            <a:off x="6619741" y="802514"/>
            <a:ext cx="5247779" cy="54115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BBCAF1-46A5-4735-9F02-CB9B50EDD3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919DFC2-8B0A-7AE9-4822-BD84A34EC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C2682A4-D16F-097C-C288-508543E29C4D}"/>
              </a:ext>
            </a:extLst>
          </p:cNvPr>
          <p:cNvSpPr txBox="1">
            <a:spLocks/>
          </p:cNvSpPr>
          <p:nvPr/>
        </p:nvSpPr>
        <p:spPr>
          <a:xfrm>
            <a:off x="437866" y="2481014"/>
            <a:ext cx="5678755" cy="1421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Adaptive Recognition</a:t>
            </a:r>
          </a:p>
          <a:p>
            <a:pPr algn="l"/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Company Presentation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4C5BC4-7B97-7BEE-0ED7-730445548AF9}"/>
              </a:ext>
            </a:extLst>
          </p:cNvPr>
          <p:cNvGrpSpPr/>
          <p:nvPr/>
        </p:nvGrpSpPr>
        <p:grpSpPr>
          <a:xfrm>
            <a:off x="10853033" y="5298483"/>
            <a:ext cx="757003" cy="757003"/>
            <a:chOff x="10328223" y="4437089"/>
            <a:chExt cx="757003" cy="75700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F4B0D0D-E53E-5A18-FD16-D0BCCC817061}"/>
                </a:ext>
              </a:extLst>
            </p:cNvPr>
            <p:cNvSpPr/>
            <p:nvPr/>
          </p:nvSpPr>
          <p:spPr>
            <a:xfrm>
              <a:off x="10328223" y="4437089"/>
              <a:ext cx="757003" cy="757003"/>
            </a:xfrm>
            <a:prstGeom prst="ellipse">
              <a:avLst/>
            </a:prstGeom>
            <a:solidFill>
              <a:srgbClr val="E6FE28"/>
            </a:solidFill>
            <a:ln>
              <a:solidFill>
                <a:srgbClr val="E6F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978581-34CE-19F6-13CA-982B16BDBBC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904" y="4681770"/>
              <a:ext cx="267640" cy="267640"/>
            </a:xfrm>
            <a:prstGeom prst="straightConnector1">
              <a:avLst/>
            </a:prstGeom>
            <a:ln w="44450">
              <a:solidFill>
                <a:srgbClr val="15151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597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F63E8C-11DE-0E44-AA92-EDDCD1517B3C}"/>
              </a:ext>
            </a:extLst>
          </p:cNvPr>
          <p:cNvSpPr txBox="1">
            <a:spLocks/>
          </p:cNvSpPr>
          <p:nvPr/>
        </p:nvSpPr>
        <p:spPr>
          <a:xfrm>
            <a:off x="391092" y="335582"/>
            <a:ext cx="8448108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Certification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75A370-2FB4-D7E5-E480-70907741DE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rgbClr val="EBEBEB"/>
            </a:solidFill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B555E5B-3339-2F7D-0127-2F41325E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3A8BFA-C54C-CF24-2A97-BAA5B998B7BE}"/>
              </a:ext>
            </a:extLst>
          </p:cNvPr>
          <p:cNvSpPr/>
          <p:nvPr/>
        </p:nvSpPr>
        <p:spPr>
          <a:xfrm>
            <a:off x="490332" y="2103867"/>
            <a:ext cx="3701223" cy="24456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EBE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AEDD2-BEC1-D6F8-F044-105C95908146}"/>
              </a:ext>
            </a:extLst>
          </p:cNvPr>
          <p:cNvSpPr/>
          <p:nvPr/>
        </p:nvSpPr>
        <p:spPr>
          <a:xfrm>
            <a:off x="8128838" y="2103867"/>
            <a:ext cx="3701223" cy="244564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240195-21EE-43C9-A9A8-93B0AF2A90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332" y="4668172"/>
            <a:ext cx="3701223" cy="6947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ISO 9001</a:t>
            </a:r>
            <a:b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r>
              <a:rPr lang="en-US" sz="2000" b="1" dirty="0">
                <a:solidFill>
                  <a:srgbClr val="797979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Quality Management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9D6612-569B-0CA1-8587-B26DEC578AA7}"/>
              </a:ext>
            </a:extLst>
          </p:cNvPr>
          <p:cNvSpPr txBox="1">
            <a:spLocks/>
          </p:cNvSpPr>
          <p:nvPr/>
        </p:nvSpPr>
        <p:spPr>
          <a:xfrm>
            <a:off x="4297853" y="4671668"/>
            <a:ext cx="3701223" cy="694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ISO 14001</a:t>
            </a:r>
            <a:b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r>
              <a:rPr lang="en-US" sz="2000" b="1" dirty="0">
                <a:solidFill>
                  <a:srgbClr val="797979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Environmental Management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16FA85E8-87BD-4A2F-9606-6D131A2509DB}"/>
              </a:ext>
            </a:extLst>
          </p:cNvPr>
          <p:cNvSpPr txBox="1">
            <a:spLocks/>
          </p:cNvSpPr>
          <p:nvPr/>
        </p:nvSpPr>
        <p:spPr>
          <a:xfrm>
            <a:off x="8128838" y="4668172"/>
            <a:ext cx="3701223" cy="694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ISO 27001</a:t>
            </a:r>
            <a:b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r>
              <a:rPr lang="en-US" sz="2000" b="1" dirty="0">
                <a:solidFill>
                  <a:srgbClr val="797979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Information Security</a:t>
            </a:r>
          </a:p>
        </p:txBody>
      </p:sp>
      <p:sp>
        <p:nvSpPr>
          <p:cNvPr id="43" name="Google Shape;123;p14">
            <a:extLst>
              <a:ext uri="{FF2B5EF4-FFF2-40B4-BE49-F238E27FC236}">
                <a16:creationId xmlns:a16="http://schemas.microsoft.com/office/drawing/2014/main" id="{77F8E451-A29C-8D21-E7E3-1F8120D0E317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126E8-18DD-4544-9807-F1BFD892A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1316" y="2103867"/>
            <a:ext cx="3677760" cy="2423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4BCE5F-7F8C-F44E-8243-7FF4E090BB4F}"/>
              </a:ext>
            </a:extLst>
          </p:cNvPr>
          <p:cNvSpPr txBox="1"/>
          <p:nvPr/>
        </p:nvSpPr>
        <p:spPr>
          <a:xfrm>
            <a:off x="8045493" y="2166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6" grpId="0" animBg="1"/>
      <p:bldP spid="13" grpId="0" build="p"/>
      <p:bldP spid="23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F63E8C-11DE-0E44-AA92-EDDCD1517B3C}"/>
              </a:ext>
            </a:extLst>
          </p:cNvPr>
          <p:cNvSpPr txBox="1">
            <a:spLocks/>
          </p:cNvSpPr>
          <p:nvPr/>
        </p:nvSpPr>
        <p:spPr>
          <a:xfrm>
            <a:off x="391092" y="335582"/>
            <a:ext cx="8448108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Application </a:t>
            </a:r>
            <a:r>
              <a:rPr lang="en-DK" sz="4200" b="1" spc="-150" dirty="0">
                <a:solidFill>
                  <a:srgbClr val="797979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Areas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75A370-2FB4-D7E5-E480-70907741DE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rgbClr val="EBEBEB"/>
            </a:solidFill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B555E5B-3339-2F7D-0127-2F41325E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pic>
        <p:nvPicPr>
          <p:cNvPr id="28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52F0031-DC67-7351-8B3A-B03E6F68C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607" y="2105075"/>
            <a:ext cx="2743200" cy="1714500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id="{4CBE5ED4-8647-2F0B-A9D9-48C636C85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79" y="2105075"/>
            <a:ext cx="2743200" cy="1714500"/>
          </a:xfrm>
          <a:prstGeom prst="rect">
            <a:avLst/>
          </a:prstGeom>
        </p:spPr>
      </p:pic>
      <p:pic>
        <p:nvPicPr>
          <p:cNvPr id="32" name="Picture 11">
            <a:extLst>
              <a:ext uri="{FF2B5EF4-FFF2-40B4-BE49-F238E27FC236}">
                <a16:creationId xmlns:a16="http://schemas.microsoft.com/office/drawing/2014/main" id="{3A6043BE-A400-6558-3B60-72C454967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7759" y="4261801"/>
            <a:ext cx="2743200" cy="1714500"/>
          </a:xfrm>
          <a:prstGeom prst="rect">
            <a:avLst/>
          </a:prstGeom>
        </p:spPr>
      </p:pic>
      <p:pic>
        <p:nvPicPr>
          <p:cNvPr id="34" name="Picture 12" descr="A picture containing road, outdoor, yellow, curb&#10;&#10;Description automatically generated">
            <a:extLst>
              <a:ext uri="{FF2B5EF4-FFF2-40B4-BE49-F238E27FC236}">
                <a16:creationId xmlns:a16="http://schemas.microsoft.com/office/drawing/2014/main" id="{5D490003-6262-1C0D-C78E-03D760C26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7758" y="2105075"/>
            <a:ext cx="2743200" cy="1714500"/>
          </a:xfrm>
          <a:prstGeom prst="rect">
            <a:avLst/>
          </a:prstGeom>
        </p:spPr>
      </p:pic>
      <p:pic>
        <p:nvPicPr>
          <p:cNvPr id="36" name="Picture 13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C05EA4AE-4055-1ACA-49AD-88F399A1D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2607" y="4261802"/>
            <a:ext cx="2743200" cy="1714500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B61076E8-EA9F-4ACE-3772-FD6AB45F1D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5721" y="2105075"/>
            <a:ext cx="2743200" cy="1714500"/>
          </a:xfrm>
          <a:prstGeom prst="rect">
            <a:avLst/>
          </a:prstGeom>
        </p:spPr>
      </p:pic>
      <p:pic>
        <p:nvPicPr>
          <p:cNvPr id="40" name="Picture 2" descr="A picture containing text, sky, outdoor, tarmac&#10;&#10;Description automatically generated">
            <a:extLst>
              <a:ext uri="{FF2B5EF4-FFF2-40B4-BE49-F238E27FC236}">
                <a16:creationId xmlns:a16="http://schemas.microsoft.com/office/drawing/2014/main" id="{8D0F26EA-2D04-6969-038E-11A4DFFC0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5721" y="4261801"/>
            <a:ext cx="2743200" cy="1714500"/>
          </a:xfrm>
          <a:prstGeom prst="rect">
            <a:avLst/>
          </a:prstGeom>
        </p:spPr>
      </p:pic>
      <p:pic>
        <p:nvPicPr>
          <p:cNvPr id="43" name="Picture 4" descr="A picture containing floor, gallery, room&#10;&#10;Description automatically generated">
            <a:extLst>
              <a:ext uri="{FF2B5EF4-FFF2-40B4-BE49-F238E27FC236}">
                <a16:creationId xmlns:a16="http://schemas.microsoft.com/office/drawing/2014/main" id="{69534814-EBB9-4000-6B80-70D1CE480A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079" y="4261800"/>
            <a:ext cx="27432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240195-21EE-43C9-A9A8-93B0AF2A90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4938" y="3225788"/>
            <a:ext cx="2742106" cy="3646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Security Operations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3B7950F-D58F-651E-0520-E61B9DB34F9F}"/>
              </a:ext>
            </a:extLst>
          </p:cNvPr>
          <p:cNvSpPr txBox="1">
            <a:spLocks/>
          </p:cNvSpPr>
          <p:nvPr/>
        </p:nvSpPr>
        <p:spPr>
          <a:xfrm>
            <a:off x="3323701" y="3225788"/>
            <a:ext cx="2742106" cy="584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Air Travel &amp; Border </a:t>
            </a:r>
            <a:b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Control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3153B939-4EF0-BCA9-2724-F89BCC601009}"/>
              </a:ext>
            </a:extLst>
          </p:cNvPr>
          <p:cNvSpPr txBox="1">
            <a:spLocks/>
          </p:cNvSpPr>
          <p:nvPr/>
        </p:nvSpPr>
        <p:spPr>
          <a:xfrm>
            <a:off x="6140570" y="3225788"/>
            <a:ext cx="2742106" cy="584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Parking &amp; Vehicle</a:t>
            </a:r>
            <a:b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Access Control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DD741063-C61E-3580-7521-B09D48C2549B}"/>
              </a:ext>
            </a:extLst>
          </p:cNvPr>
          <p:cNvSpPr txBox="1">
            <a:spLocks/>
          </p:cNvSpPr>
          <p:nvPr/>
        </p:nvSpPr>
        <p:spPr>
          <a:xfrm>
            <a:off x="8963878" y="3225788"/>
            <a:ext cx="2742106" cy="584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Hospitality, Retail &amp;</a:t>
            </a:r>
            <a:b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Gambling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7F414B76-0E80-A055-6960-401265480EB5}"/>
              </a:ext>
            </a:extLst>
          </p:cNvPr>
          <p:cNvSpPr txBox="1">
            <a:spLocks/>
          </p:cNvSpPr>
          <p:nvPr/>
        </p:nvSpPr>
        <p:spPr>
          <a:xfrm>
            <a:off x="474695" y="5380828"/>
            <a:ext cx="2742106" cy="584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Healthcare &amp; Finance </a:t>
            </a:r>
            <a:b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Administration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617EE2D-DA81-E821-3752-586004352872}"/>
              </a:ext>
            </a:extLst>
          </p:cNvPr>
          <p:cNvSpPr txBox="1">
            <a:spLocks/>
          </p:cNvSpPr>
          <p:nvPr/>
        </p:nvSpPr>
        <p:spPr>
          <a:xfrm>
            <a:off x="3324452" y="5380828"/>
            <a:ext cx="2742106" cy="584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Highway Tolling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3661FA4D-70BF-A662-DB02-1A30B5DAA907}"/>
              </a:ext>
            </a:extLst>
          </p:cNvPr>
          <p:cNvSpPr txBox="1">
            <a:spLocks/>
          </p:cNvSpPr>
          <p:nvPr/>
        </p:nvSpPr>
        <p:spPr>
          <a:xfrm>
            <a:off x="6141073" y="5380828"/>
            <a:ext cx="2742106" cy="584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Traffic Monitoring &amp;</a:t>
            </a:r>
            <a:b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Enforcement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41143CA-7141-814F-EE05-DDFAAB8D4D46}"/>
              </a:ext>
            </a:extLst>
          </p:cNvPr>
          <p:cNvSpPr txBox="1">
            <a:spLocks/>
          </p:cNvSpPr>
          <p:nvPr/>
        </p:nvSpPr>
        <p:spPr>
          <a:xfrm>
            <a:off x="8957694" y="5380828"/>
            <a:ext cx="2742106" cy="584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Logistics &amp;</a:t>
            </a:r>
            <a:b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r>
              <a:rPr lang="en-US" sz="1800" b="1" dirty="0">
                <a:solidFill>
                  <a:schemeClr val="bg1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Transportation</a:t>
            </a:r>
          </a:p>
        </p:txBody>
      </p:sp>
      <p:sp>
        <p:nvSpPr>
          <p:cNvPr id="56" name="Google Shape;123;p14">
            <a:extLst>
              <a:ext uri="{FF2B5EF4-FFF2-40B4-BE49-F238E27FC236}">
                <a16:creationId xmlns:a16="http://schemas.microsoft.com/office/drawing/2014/main" id="{E11D2F5C-E1AF-1278-0450-7FCEEB740334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0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  <p:bldP spid="47" grpId="0"/>
      <p:bldP spid="48" grpId="0"/>
      <p:bldP spid="49" grpId="0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4B115-FD9D-B27C-9B23-146AD058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FD53AC-AC44-D905-C370-A0A2CDBD9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8D8E4-2E8F-2535-61CD-A78F25494C76}"/>
              </a:ext>
            </a:extLst>
          </p:cNvPr>
          <p:cNvSpPr txBox="1">
            <a:spLocks/>
          </p:cNvSpPr>
          <p:nvPr/>
        </p:nvSpPr>
        <p:spPr>
          <a:xfrm>
            <a:off x="391092" y="335582"/>
            <a:ext cx="9316082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Trusted by over </a:t>
            </a:r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1000</a:t>
            </a:r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companies</a:t>
            </a:r>
          </a:p>
        </p:txBody>
      </p:sp>
      <p:pic>
        <p:nvPicPr>
          <p:cNvPr id="15" name="Picture 14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1E9A2B4C-6803-4EBB-4873-5C0FD5E6F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91733"/>
            <a:ext cx="12191876" cy="4293912"/>
          </a:xfrm>
          <a:prstGeom prst="rect">
            <a:avLst/>
          </a:prstGeom>
        </p:spPr>
      </p:pic>
      <p:sp>
        <p:nvSpPr>
          <p:cNvPr id="30" name="Google Shape;123;p14">
            <a:extLst>
              <a:ext uri="{FF2B5EF4-FFF2-40B4-BE49-F238E27FC236}">
                <a16:creationId xmlns:a16="http://schemas.microsoft.com/office/drawing/2014/main" id="{865C3398-570D-568B-38F3-D570E97C6EEF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81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1B2BFA-3AA9-00E4-5DB7-771348AAC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82F7ACB-D5FC-2CCA-1BD7-128EB89EC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18197-42E2-7C79-D21B-4C3F46EA1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52" y="3593206"/>
            <a:ext cx="11318996" cy="266259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07BDD49-978E-F990-2702-37A528DE25D2}"/>
              </a:ext>
            </a:extLst>
          </p:cNvPr>
          <p:cNvSpPr txBox="1">
            <a:spLocks/>
          </p:cNvSpPr>
          <p:nvPr/>
        </p:nvSpPr>
        <p:spPr>
          <a:xfrm>
            <a:off x="328395" y="2540283"/>
            <a:ext cx="6407255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Product Portfolio </a:t>
            </a:r>
            <a:r>
              <a:rPr lang="en-DK" sz="4200" b="1" spc="-150" dirty="0">
                <a:solidFill>
                  <a:srgbClr val="797979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Overview</a:t>
            </a:r>
            <a:endParaRPr lang="en-DK" sz="4200" b="1" spc="-150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61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4B115-FD9D-B27C-9B23-146AD058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FD53AC-AC44-D905-C370-A0A2CDBD9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8D8E4-2E8F-2535-61CD-A78F25494C76}"/>
              </a:ext>
            </a:extLst>
          </p:cNvPr>
          <p:cNvSpPr txBox="1">
            <a:spLocks/>
          </p:cNvSpPr>
          <p:nvPr/>
        </p:nvSpPr>
        <p:spPr>
          <a:xfrm>
            <a:off x="391091" y="335582"/>
            <a:ext cx="9794063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Passport Readers &amp; </a:t>
            </a:r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ID Scanners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FD32E-E020-70C2-7E0F-13C9FE4997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66" y="1722594"/>
            <a:ext cx="5333149" cy="16625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Pts val="2400"/>
              <a:buNone/>
            </a:pPr>
            <a:r>
              <a:rPr lang="hu-HU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ID Verification Made Easy</a:t>
            </a:r>
            <a:br>
              <a:rPr lang="hu-HU" sz="22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br>
              <a:rPr lang="hu-HU" sz="22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r>
              <a:rPr lang="hu-HU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Devices for scanning, reading, and authentication of ICAO-standard and non-ICAO standard international travel and ID documents, boarding passes, and more.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E5997-55C3-8B93-E409-4F4A0BA7085C}"/>
              </a:ext>
            </a:extLst>
          </p:cNvPr>
          <p:cNvSpPr txBox="1"/>
          <p:nvPr/>
        </p:nvSpPr>
        <p:spPr>
          <a:xfrm>
            <a:off x="437866" y="3278886"/>
            <a:ext cx="588566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High-resolution images of documents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Visualization of tactile and invisible security features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Handling of data stored in the machine-readable zones of documents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Handling of data stored on RFDI chip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Extraction of relevant data for further processing</a:t>
            </a:r>
            <a:endParaRPr lang="en-DK" sz="1400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E46BBD-2F96-14DF-5AEE-203C0CF4FCA9}"/>
              </a:ext>
            </a:extLst>
          </p:cNvPr>
          <p:cNvSpPr/>
          <p:nvPr/>
        </p:nvSpPr>
        <p:spPr>
          <a:xfrm>
            <a:off x="7972023" y="1607571"/>
            <a:ext cx="4219977" cy="2544651"/>
          </a:xfrm>
          <a:prstGeom prst="rect">
            <a:avLst/>
          </a:prstGeom>
          <a:solidFill>
            <a:srgbClr val="FBFBFB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black and green rectangular objec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6A7A3AF-1A3D-791E-3316-A80754469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810" y="1425899"/>
            <a:ext cx="4758023" cy="2676387"/>
          </a:xfrm>
          <a:prstGeom prst="rect">
            <a:avLst/>
          </a:prstGeom>
          <a:effectLst>
            <a:glow rad="63500">
              <a:srgbClr val="EBEBEB">
                <a:alpha val="40000"/>
              </a:srgbClr>
            </a:glow>
          </a:effectLst>
        </p:spPr>
      </p:pic>
      <p:pic>
        <p:nvPicPr>
          <p:cNvPr id="19" name="Picture 18" descr="A person standing next to a person's identification card&#10;&#10;Description automatically generated">
            <a:extLst>
              <a:ext uri="{FF2B5EF4-FFF2-40B4-BE49-F238E27FC236}">
                <a16:creationId xmlns:a16="http://schemas.microsoft.com/office/drawing/2014/main" id="{A5D1FB09-7AA4-1FE8-E7BB-1F665F547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142" y="4448437"/>
            <a:ext cx="4378312" cy="1527278"/>
          </a:xfrm>
          <a:prstGeom prst="rect">
            <a:avLst/>
          </a:prstGeom>
        </p:spPr>
      </p:pic>
      <p:sp>
        <p:nvSpPr>
          <p:cNvPr id="20" name="Google Shape;123;p14">
            <a:extLst>
              <a:ext uri="{FF2B5EF4-FFF2-40B4-BE49-F238E27FC236}">
                <a16:creationId xmlns:a16="http://schemas.microsoft.com/office/drawing/2014/main" id="{FFFBC554-6072-1B4F-1878-5BE8DC7563F2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48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4B115-FD9D-B27C-9B23-146AD058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FD53AC-AC44-D905-C370-A0A2CDBD9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8D8E4-2E8F-2535-61CD-A78F25494C76}"/>
              </a:ext>
            </a:extLst>
          </p:cNvPr>
          <p:cNvSpPr txBox="1">
            <a:spLocks/>
          </p:cNvSpPr>
          <p:nvPr/>
        </p:nvSpPr>
        <p:spPr>
          <a:xfrm>
            <a:off x="391091" y="335582"/>
            <a:ext cx="9794063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Plate Recognition </a:t>
            </a:r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Software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FD32E-E020-70C2-7E0F-13C9FE4997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67" y="1722594"/>
            <a:ext cx="4757864" cy="15562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Pts val="2400"/>
              <a:buNone/>
            </a:pPr>
            <a:r>
              <a:rPr lang="hu-HU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Intelligent Traffic Analysis</a:t>
            </a:r>
            <a:br>
              <a:rPr lang="hu-HU" sz="22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br>
              <a:rPr lang="hu-HU" sz="22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r>
              <a:rPr lang="hu-HU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Plate recognition (ANPR, LPR) software with worldwide plate and character coverage in multiple versions. Regularly updated databases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E5997-55C3-8B93-E409-4F4A0BA7085C}"/>
              </a:ext>
            </a:extLst>
          </p:cNvPr>
          <p:cNvSpPr txBox="1"/>
          <p:nvPr/>
        </p:nvSpPr>
        <p:spPr>
          <a:xfrm>
            <a:off x="437866" y="3278886"/>
            <a:ext cx="588566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API (on-</a:t>
            </a:r>
            <a:r>
              <a:rPr lang="en-GB" sz="1400" dirty="0" err="1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premis</a:t>
            </a: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Cloud-based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Mobile Application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Plug &amp; Play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NVIDIA Jetson-based</a:t>
            </a:r>
            <a:endParaRPr lang="en-DK" sz="1400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32C63-4E3B-92AD-89FE-EB76139C23C7}"/>
              </a:ext>
            </a:extLst>
          </p:cNvPr>
          <p:cNvSpPr txBox="1"/>
          <p:nvPr/>
        </p:nvSpPr>
        <p:spPr>
          <a:xfrm>
            <a:off x="437866" y="4736555"/>
            <a:ext cx="6384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 err="1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Vehicle</a:t>
            </a:r>
            <a:r>
              <a:rPr lang="hu-HU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 </a:t>
            </a:r>
            <a:r>
              <a:rPr lang="hu-HU" sz="1600" dirty="0" err="1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Make</a:t>
            </a:r>
            <a:r>
              <a:rPr lang="hu-HU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 and </a:t>
            </a:r>
            <a:r>
              <a:rPr lang="hu-HU" sz="1600" dirty="0" err="1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Model</a:t>
            </a:r>
            <a:r>
              <a:rPr lang="hu-HU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 Recognition Software</a:t>
            </a:r>
            <a:endParaRPr lang="en-GB" sz="16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8BDBD2-D688-25EC-D93C-CC2A92EB3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197" y="1540107"/>
            <a:ext cx="5304613" cy="3650896"/>
          </a:xfrm>
          <a:prstGeom prst="rect">
            <a:avLst/>
          </a:prstGeom>
        </p:spPr>
      </p:pic>
      <p:sp>
        <p:nvSpPr>
          <p:cNvPr id="12" name="Google Shape;123;p14">
            <a:extLst>
              <a:ext uri="{FF2B5EF4-FFF2-40B4-BE49-F238E27FC236}">
                <a16:creationId xmlns:a16="http://schemas.microsoft.com/office/drawing/2014/main" id="{76F4B2FF-1031-34CC-BE37-A7E8A5F996CF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9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4B115-FD9D-B27C-9B23-146AD058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FD53AC-AC44-D905-C370-A0A2CDBD9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8D8E4-2E8F-2535-61CD-A78F25494C76}"/>
              </a:ext>
            </a:extLst>
          </p:cNvPr>
          <p:cNvSpPr txBox="1">
            <a:spLocks/>
          </p:cNvSpPr>
          <p:nvPr/>
        </p:nvSpPr>
        <p:spPr>
          <a:xfrm>
            <a:off x="391091" y="335582"/>
            <a:ext cx="9794063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Industrial Code Recognition </a:t>
            </a:r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Software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FD32E-E020-70C2-7E0F-13C9FE4997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66" y="1722594"/>
            <a:ext cx="4736899" cy="19652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Pts val="240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Code Reading and Goods Tracking</a:t>
            </a:r>
            <a:b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b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Worldwide recognition and processing of container codes used in goods transport, dangerous goods signs, railway codes, and USDOT codes for commercial vehicles</a:t>
            </a:r>
            <a:endParaRPr lang="en-US" sz="20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</a:endParaRPr>
          </a:p>
        </p:txBody>
      </p:sp>
      <p:sp>
        <p:nvSpPr>
          <p:cNvPr id="12" name="Google Shape;123;p14">
            <a:extLst>
              <a:ext uri="{FF2B5EF4-FFF2-40B4-BE49-F238E27FC236}">
                <a16:creationId xmlns:a16="http://schemas.microsoft.com/office/drawing/2014/main" id="{76F4B2FF-1031-34CC-BE37-A7E8A5F996CF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  <p:pic>
        <p:nvPicPr>
          <p:cNvPr id="13" name="Picture 12" descr="A truck with a light on the side&#10;&#10;Description automatically generated">
            <a:extLst>
              <a:ext uri="{FF2B5EF4-FFF2-40B4-BE49-F238E27FC236}">
                <a16:creationId xmlns:a16="http://schemas.microsoft.com/office/drawing/2014/main" id="{D1C53271-2B2D-332E-BFAC-8FD0C5AE0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236" y="1666226"/>
            <a:ext cx="5056978" cy="35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7E46BBD-2F96-14DF-5AEE-203C0CF4FCA9}"/>
              </a:ext>
            </a:extLst>
          </p:cNvPr>
          <p:cNvSpPr/>
          <p:nvPr/>
        </p:nvSpPr>
        <p:spPr>
          <a:xfrm>
            <a:off x="7972023" y="1607571"/>
            <a:ext cx="4219977" cy="2544651"/>
          </a:xfrm>
          <a:prstGeom prst="rect">
            <a:avLst/>
          </a:prstGeom>
          <a:solidFill>
            <a:srgbClr val="FBFBFB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-up of a camera&#10;&#10;Description automatically generated">
            <a:extLst>
              <a:ext uri="{FF2B5EF4-FFF2-40B4-BE49-F238E27FC236}">
                <a16:creationId xmlns:a16="http://schemas.microsoft.com/office/drawing/2014/main" id="{2C633A47-77E5-1734-C92D-2E9C67B84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504" y="1224908"/>
            <a:ext cx="5435013" cy="3057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4B115-FD9D-B27C-9B23-146AD058BB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FD53AC-AC44-D905-C370-A0A2CDBD9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8D8E4-2E8F-2535-61CD-A78F25494C76}"/>
              </a:ext>
            </a:extLst>
          </p:cNvPr>
          <p:cNvSpPr txBox="1">
            <a:spLocks/>
          </p:cNvSpPr>
          <p:nvPr/>
        </p:nvSpPr>
        <p:spPr>
          <a:xfrm>
            <a:off x="391091" y="335582"/>
            <a:ext cx="9794063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Traffic Monitoring </a:t>
            </a:r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Cameras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FD32E-E020-70C2-7E0F-13C9FE4997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67" y="1722593"/>
            <a:ext cx="5435014" cy="2522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Pts val="240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Cameras With Embedded Intelligence</a:t>
            </a:r>
            <a:br>
              <a:rPr lang="en-US" sz="22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br>
              <a:rPr lang="en-US" sz="22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Fixed and portable cameras with onboard plate recognition intelligence for traffic monitoring, highway tolling systems, and security and law enforcement applications.</a:t>
            </a:r>
            <a:b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b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Cameras especially developed for axle counting, passenger counting, and container code reading.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E5997-55C3-8B93-E409-4F4A0BA7085C}"/>
              </a:ext>
            </a:extLst>
          </p:cNvPr>
          <p:cNvSpPr txBox="1"/>
          <p:nvPr/>
        </p:nvSpPr>
        <p:spPr>
          <a:xfrm>
            <a:off x="437866" y="4422164"/>
            <a:ext cx="58856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Designed to take ideal images for plate recognition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Embedded triggering solutions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4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Optional make and model recognition</a:t>
            </a:r>
            <a:endParaRPr lang="en-DK" sz="1400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sp>
        <p:nvSpPr>
          <p:cNvPr id="20" name="Google Shape;123;p14">
            <a:extLst>
              <a:ext uri="{FF2B5EF4-FFF2-40B4-BE49-F238E27FC236}">
                <a16:creationId xmlns:a16="http://schemas.microsoft.com/office/drawing/2014/main" id="{FFFBC554-6072-1B4F-1878-5BE8DC7563F2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  <p:pic>
        <p:nvPicPr>
          <p:cNvPr id="12" name="Picture 11" descr="A truck and a car on a road&#10;&#10;Description automatically generated">
            <a:extLst>
              <a:ext uri="{FF2B5EF4-FFF2-40B4-BE49-F238E27FC236}">
                <a16:creationId xmlns:a16="http://schemas.microsoft.com/office/drawing/2014/main" id="{8CD72034-95B4-634E-69F9-F15CDFEB0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339" y="4363817"/>
            <a:ext cx="5885661" cy="20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8" grpId="0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7E46BBD-2F96-14DF-5AEE-203C0CF4FCA9}"/>
              </a:ext>
            </a:extLst>
          </p:cNvPr>
          <p:cNvSpPr/>
          <p:nvPr/>
        </p:nvSpPr>
        <p:spPr>
          <a:xfrm>
            <a:off x="7972023" y="1607571"/>
            <a:ext cx="4219977" cy="2544651"/>
          </a:xfrm>
          <a:prstGeom prst="rect">
            <a:avLst/>
          </a:prstGeom>
          <a:solidFill>
            <a:srgbClr val="FBFBFB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close-up of a camera&#10;&#10;Description automatically generated">
            <a:extLst>
              <a:ext uri="{FF2B5EF4-FFF2-40B4-BE49-F238E27FC236}">
                <a16:creationId xmlns:a16="http://schemas.microsoft.com/office/drawing/2014/main" id="{967391E4-EEE5-41C3-E69D-89663593E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781" y="1178453"/>
            <a:ext cx="6049574" cy="3402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4B115-FD9D-B27C-9B23-146AD058BB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FD53AC-AC44-D905-C370-A0A2CDBD9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8D8E4-2E8F-2535-61CD-A78F25494C76}"/>
              </a:ext>
            </a:extLst>
          </p:cNvPr>
          <p:cNvSpPr txBox="1">
            <a:spLocks/>
          </p:cNvSpPr>
          <p:nvPr/>
        </p:nvSpPr>
        <p:spPr>
          <a:xfrm>
            <a:off x="391091" y="335582"/>
            <a:ext cx="9794063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Parking Access Control &amp; </a:t>
            </a:r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Other Cameras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FD32E-E020-70C2-7E0F-13C9FE4997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67" y="1722593"/>
            <a:ext cx="5018255" cy="28944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Pts val="240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Cameras With Embedded Processing</a:t>
            </a:r>
            <a:br>
              <a:rPr lang="en-US" sz="22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br>
              <a:rPr lang="en-US" sz="22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Easy-to-use, no-loop plate recognition cameras especially designed for slow traffic and parking access control. </a:t>
            </a:r>
            <a:b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b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Mobile, car-mounted cameras for on-the-go plate recognition and traffic analysis. </a:t>
            </a:r>
            <a:b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b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</a:br>
            <a:r>
              <a:rPr lang="en-US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Fixed and portable speed cameras equipped with multi multilane radar. </a:t>
            </a:r>
            <a:endParaRPr lang="en-US" sz="22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</a:endParaRPr>
          </a:p>
        </p:txBody>
      </p:sp>
      <p:sp>
        <p:nvSpPr>
          <p:cNvPr id="20" name="Google Shape;123;p14">
            <a:extLst>
              <a:ext uri="{FF2B5EF4-FFF2-40B4-BE49-F238E27FC236}">
                <a16:creationId xmlns:a16="http://schemas.microsoft.com/office/drawing/2014/main" id="{FFFBC554-6072-1B4F-1878-5BE8DC7563F2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EBD7F-756F-5C9C-8BA6-B95378F90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663" y="4244996"/>
            <a:ext cx="5736337" cy="200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1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FE8B58-E152-094E-88E2-95D93730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5"/>
          </a:xfrm>
          <a:prstGeom prst="rect">
            <a:avLst/>
          </a:prstGeom>
          <a:ln>
            <a:solidFill>
              <a:srgbClr val="151515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085256F-9AD7-A2F2-93C0-FF000D947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10036" y="196850"/>
            <a:ext cx="335118" cy="2774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74B2DE2-EFB7-B4B2-CDA6-824B103BC4F7}"/>
              </a:ext>
            </a:extLst>
          </p:cNvPr>
          <p:cNvSpPr txBox="1">
            <a:spLocks/>
          </p:cNvSpPr>
          <p:nvPr/>
        </p:nvSpPr>
        <p:spPr>
          <a:xfrm>
            <a:off x="4335895" y="2944910"/>
            <a:ext cx="3317466" cy="1010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K" sz="5400" b="1" spc="-150" dirty="0">
                <a:solidFill>
                  <a:schemeClr val="bg1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Thank You</a:t>
            </a:r>
          </a:p>
        </p:txBody>
      </p:sp>
      <p:pic>
        <p:nvPicPr>
          <p:cNvPr id="8" name="Picture 7" descr="A grey globe with a cursor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D0C167B8-F00F-A152-BCC7-F8E69CB8B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884" y="3934015"/>
            <a:ext cx="281709" cy="281709"/>
          </a:xfrm>
          <a:prstGeom prst="rect">
            <a:avLst/>
          </a:prstGeom>
        </p:spPr>
      </p:pic>
      <p:pic>
        <p:nvPicPr>
          <p:cNvPr id="12" name="Picture 11" descr="A black and white play butt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2397D762-9327-B698-C537-744890E7A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3774" y="3934015"/>
            <a:ext cx="281709" cy="281709"/>
          </a:xfrm>
          <a:prstGeom prst="rect">
            <a:avLst/>
          </a:prstGeom>
        </p:spPr>
      </p:pic>
      <p:pic>
        <p:nvPicPr>
          <p:cNvPr id="17" name="Picture 16" descr="A grey square with black letters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98A0F38B-234E-D716-4276-BE9F141F7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5664" y="3934015"/>
            <a:ext cx="281709" cy="281709"/>
          </a:xfrm>
          <a:prstGeom prst="rect">
            <a:avLst/>
          </a:prstGeom>
        </p:spPr>
      </p:pic>
      <p:sp>
        <p:nvSpPr>
          <p:cNvPr id="30" name="Google Shape;1549;p102">
            <a:extLst>
              <a:ext uri="{FF2B5EF4-FFF2-40B4-BE49-F238E27FC236}">
                <a16:creationId xmlns:a16="http://schemas.microsoft.com/office/drawing/2014/main" id="{BA1AE5C5-71B3-BEFB-C168-9FE01444BC9D}"/>
              </a:ext>
            </a:extLst>
          </p:cNvPr>
          <p:cNvSpPr txBox="1"/>
          <p:nvPr/>
        </p:nvSpPr>
        <p:spPr>
          <a:xfrm>
            <a:off x="9651377" y="5436251"/>
            <a:ext cx="4107684" cy="113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100" b="1" u="none" strike="noStrike" cap="none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"/>
              </a:rPr>
              <a:t>Adaptive Recognition Hungary INC.</a:t>
            </a:r>
            <a:endParaRPr sz="1100" b="1" u="none" strike="noStrike" cap="none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050" u="none" strike="noStrike" cap="none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41 Alkotás </a:t>
            </a:r>
            <a:r>
              <a:rPr lang="hu-HU" sz="105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S</a:t>
            </a:r>
            <a:r>
              <a:rPr lang="hu-HU" sz="1050" u="none" strike="noStrike" cap="none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treet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050" u="none" strike="noStrike" cap="none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1123 </a:t>
            </a:r>
            <a:r>
              <a:rPr lang="hu-HU" sz="105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B</a:t>
            </a:r>
            <a:r>
              <a:rPr lang="hu-HU" sz="1050" u="none" strike="noStrike" cap="none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udapest, </a:t>
            </a:r>
            <a:r>
              <a:rPr lang="hu-HU" sz="105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H</a:t>
            </a:r>
            <a:r>
              <a:rPr lang="hu-HU" sz="1050" u="none" strike="noStrike" cap="none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ungary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050" u="none" strike="noStrike" cap="none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+36 1 201 9650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050" u="none" strike="noStrike" cap="none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www.adaptiverecognition.hu </a:t>
            </a:r>
          </a:p>
        </p:txBody>
      </p:sp>
      <p:sp>
        <p:nvSpPr>
          <p:cNvPr id="31" name="Google Shape;123;p14">
            <a:extLst>
              <a:ext uri="{FF2B5EF4-FFF2-40B4-BE49-F238E27FC236}">
                <a16:creationId xmlns:a16="http://schemas.microsoft.com/office/drawing/2014/main" id="{8C21B9BA-2BB8-37F8-C8A9-02C1D097E463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36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6FC3-D4FF-2314-682F-92A529999B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70815" y="2358466"/>
            <a:ext cx="8050369" cy="21410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797979"/>
                </a:solidFill>
                <a:effectLst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We transform traffic cameras into intelligent eyes, ID scanners into trusted guardians, and everyday codes into valuable data points. </a:t>
            </a:r>
            <a:r>
              <a:rPr lang="en-GB" sz="2400" b="1" dirty="0">
                <a:solidFill>
                  <a:schemeClr val="bg1"/>
                </a:solidFill>
                <a:effectLst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Adaptive Recognition </a:t>
            </a:r>
            <a:r>
              <a:rPr lang="en-GB" sz="2400" b="1" dirty="0">
                <a:solidFill>
                  <a:srgbClr val="797979"/>
                </a:solidFill>
                <a:effectLst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tackles complex challenges in traffic management, security, and identity verification with expert solutions, making the </a:t>
            </a:r>
            <a:r>
              <a:rPr lang="en-GB" sz="2400" b="1" dirty="0">
                <a:solidFill>
                  <a:schemeClr val="bg1"/>
                </a:solidFill>
                <a:effectLst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complex intuitive</a:t>
            </a:r>
            <a:r>
              <a:rPr lang="en-GB" sz="2400" b="1" dirty="0">
                <a:solidFill>
                  <a:srgbClr val="797979"/>
                </a:solidFill>
                <a:effectLst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, and the </a:t>
            </a:r>
            <a:r>
              <a:rPr lang="en-GB" sz="2400" b="1" dirty="0">
                <a:solidFill>
                  <a:schemeClr val="bg1"/>
                </a:solidFill>
                <a:effectLst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impossible achievable</a:t>
            </a:r>
            <a:r>
              <a:rPr lang="en-GB" sz="2400" b="1" dirty="0">
                <a:solidFill>
                  <a:srgbClr val="797979"/>
                </a:solidFill>
                <a:effectLst/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.</a:t>
            </a:r>
          </a:p>
          <a:p>
            <a:pPr marL="0" indent="0" algn="ctr">
              <a:buNone/>
            </a:pPr>
            <a:endParaRPr lang="en-DK" sz="2400" b="1" dirty="0">
              <a:solidFill>
                <a:srgbClr val="797979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E8B58-E152-094E-88E2-95D93730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5"/>
          </a:xfrm>
          <a:prstGeom prst="rect">
            <a:avLst/>
          </a:prstGeom>
          <a:ln>
            <a:solidFill>
              <a:srgbClr val="151515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085256F-9AD7-A2F2-93C0-FF000D947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10036" y="196850"/>
            <a:ext cx="335118" cy="2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4B115-FD9D-B27C-9B23-146AD058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FD53AC-AC44-D905-C370-A0A2CDBD9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8D8E4-2E8F-2535-61CD-A78F25494C76}"/>
              </a:ext>
            </a:extLst>
          </p:cNvPr>
          <p:cNvSpPr txBox="1">
            <a:spLocks/>
          </p:cNvSpPr>
          <p:nvPr/>
        </p:nvSpPr>
        <p:spPr>
          <a:xfrm>
            <a:off x="391092" y="335582"/>
            <a:ext cx="4490434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What We</a:t>
            </a:r>
            <a:r>
              <a:rPr lang="en-DK" sz="4200" b="1" spc="-150" dirty="0">
                <a:solidFill>
                  <a:schemeClr val="bg1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</a:t>
            </a:r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Do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FD32E-E020-70C2-7E0F-13C9FE4997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67" y="1379241"/>
            <a:ext cx="6993244" cy="14184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0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We specialize in creating </a:t>
            </a: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reliable software and hardware</a:t>
            </a:r>
            <a:r>
              <a:rPr lang="en-US" sz="20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for license plate recognition, vehicle identification, and identity document reading and authentication.</a:t>
            </a:r>
            <a:endParaRPr lang="en-US" sz="2000" b="1" u="none" strike="noStrike" cap="none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pic>
        <p:nvPicPr>
          <p:cNvPr id="30" name="Google Shape;1004;p59">
            <a:extLst>
              <a:ext uri="{FF2B5EF4-FFF2-40B4-BE49-F238E27FC236}">
                <a16:creationId xmlns:a16="http://schemas.microsoft.com/office/drawing/2014/main" id="{2D57961C-6CDA-E7CE-321E-2077242FE6A5}"/>
              </a:ext>
            </a:extLst>
          </p:cNvPr>
          <p:cNvPicPr preferRelativeResize="0"/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3504" y="3611694"/>
            <a:ext cx="916310" cy="69155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51AD999-86C9-A9F8-A0D5-EB438553F355}"/>
              </a:ext>
            </a:extLst>
          </p:cNvPr>
          <p:cNvSpPr txBox="1"/>
          <p:nvPr/>
        </p:nvSpPr>
        <p:spPr>
          <a:xfrm>
            <a:off x="511432" y="4732934"/>
            <a:ext cx="21248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Optical c</a:t>
            </a:r>
            <a:r>
              <a:rPr lang="hu-HU" sz="11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haracter </a:t>
            </a:r>
            <a:r>
              <a:rPr lang="en-US" sz="11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r</a:t>
            </a:r>
            <a:r>
              <a:rPr lang="hu-HU" sz="11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ecognition</a:t>
            </a:r>
            <a:r>
              <a:rPr lang="en-US" sz="11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 technology</a:t>
            </a:r>
            <a:endParaRPr lang="en-DK" sz="1100"/>
          </a:p>
        </p:txBody>
      </p:sp>
      <p:sp>
        <p:nvSpPr>
          <p:cNvPr id="35" name="Google Shape;1005;p59">
            <a:extLst>
              <a:ext uri="{FF2B5EF4-FFF2-40B4-BE49-F238E27FC236}">
                <a16:creationId xmlns:a16="http://schemas.microsoft.com/office/drawing/2014/main" id="{E0F86E74-6DDE-7F65-FBAC-305141C53D21}"/>
              </a:ext>
            </a:extLst>
          </p:cNvPr>
          <p:cNvSpPr txBox="1"/>
          <p:nvPr/>
        </p:nvSpPr>
        <p:spPr>
          <a:xfrm>
            <a:off x="504933" y="4243850"/>
            <a:ext cx="2420212" cy="45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Our Core Expertise</a:t>
            </a:r>
            <a:endParaRPr sz="1800" u="none" strike="noStrike" cap="none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BF0F10-C539-D423-4716-98ACFDAF43D6}"/>
              </a:ext>
            </a:extLst>
          </p:cNvPr>
          <p:cNvSpPr txBox="1"/>
          <p:nvPr/>
        </p:nvSpPr>
        <p:spPr>
          <a:xfrm>
            <a:off x="4189720" y="4726598"/>
            <a:ext cx="21248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Complex image analysis </a:t>
            </a:r>
          </a:p>
          <a:p>
            <a:r>
              <a:rPr lang="da-DK" sz="11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for license plate recognition, vehicle identification and ID verification</a:t>
            </a:r>
            <a:endParaRPr lang="en-DK" sz="1100" dirty="0"/>
          </a:p>
        </p:txBody>
      </p:sp>
      <p:sp>
        <p:nvSpPr>
          <p:cNvPr id="38" name="Google Shape;1005;p59">
            <a:extLst>
              <a:ext uri="{FF2B5EF4-FFF2-40B4-BE49-F238E27FC236}">
                <a16:creationId xmlns:a16="http://schemas.microsoft.com/office/drawing/2014/main" id="{3DFCFFD0-23A0-CB97-1E72-8EA3C0845BB9}"/>
              </a:ext>
            </a:extLst>
          </p:cNvPr>
          <p:cNvSpPr txBox="1"/>
          <p:nvPr/>
        </p:nvSpPr>
        <p:spPr>
          <a:xfrm>
            <a:off x="4183221" y="4237514"/>
            <a:ext cx="2420212" cy="45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Our Focus</a:t>
            </a:r>
            <a:endParaRPr sz="1800" u="none" strike="noStrike" cap="none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F03B4D-F7F4-95AB-0655-1CDE94E0946C}"/>
              </a:ext>
            </a:extLst>
          </p:cNvPr>
          <p:cNvSpPr txBox="1"/>
          <p:nvPr/>
        </p:nvSpPr>
        <p:spPr>
          <a:xfrm>
            <a:off x="7771442" y="4726598"/>
            <a:ext cx="21248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ANPR and traffic analysis software and hardware (cameras), Passport readers and ID scanners</a:t>
            </a:r>
            <a:endParaRPr lang="en-DK" sz="1100"/>
          </a:p>
        </p:txBody>
      </p:sp>
      <p:sp>
        <p:nvSpPr>
          <p:cNvPr id="41" name="Google Shape;1005;p59">
            <a:extLst>
              <a:ext uri="{FF2B5EF4-FFF2-40B4-BE49-F238E27FC236}">
                <a16:creationId xmlns:a16="http://schemas.microsoft.com/office/drawing/2014/main" id="{EAC2A0D0-AC57-C8FF-0432-A60E0B6050C6}"/>
              </a:ext>
            </a:extLst>
          </p:cNvPr>
          <p:cNvSpPr txBox="1"/>
          <p:nvPr/>
        </p:nvSpPr>
        <p:spPr>
          <a:xfrm>
            <a:off x="7764943" y="4237514"/>
            <a:ext cx="2420212" cy="451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Our Products</a:t>
            </a:r>
            <a:endParaRPr sz="1800" u="none" strike="noStrike" cap="none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42" name="Google Shape;1001;p59" descr="A picture containing icon&#10;&#10;Description automatically generated">
            <a:extLst>
              <a:ext uri="{FF2B5EF4-FFF2-40B4-BE49-F238E27FC236}">
                <a16:creationId xmlns:a16="http://schemas.microsoft.com/office/drawing/2014/main" id="{06C955F1-286B-1D9D-A42A-D9D0420E4485}"/>
              </a:ext>
            </a:extLst>
          </p:cNvPr>
          <p:cNvPicPr preferRelativeResize="0"/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0379" y="3605140"/>
            <a:ext cx="948792" cy="7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06;p59">
            <a:extLst>
              <a:ext uri="{FF2B5EF4-FFF2-40B4-BE49-F238E27FC236}">
                <a16:creationId xmlns:a16="http://schemas.microsoft.com/office/drawing/2014/main" id="{86FE9098-95C4-52F8-636B-A32741FD499B}"/>
              </a:ext>
            </a:extLst>
          </p:cNvPr>
          <p:cNvPicPr preferRelativeResize="0"/>
          <p:nvPr/>
        </p:nvPicPr>
        <p:blipFill>
          <a:blip r:embed="rId9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078" y="3660278"/>
            <a:ext cx="948792" cy="59438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123;p14">
            <a:extLst>
              <a:ext uri="{FF2B5EF4-FFF2-40B4-BE49-F238E27FC236}">
                <a16:creationId xmlns:a16="http://schemas.microsoft.com/office/drawing/2014/main" id="{39E424FA-55C7-0C4D-2C5A-F6C876466449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repeatCount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repeatCount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repeatCount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34" grpId="0"/>
      <p:bldP spid="35" grpId="0"/>
      <p:bldP spid="37" grpId="0"/>
      <p:bldP spid="38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4B115-FD9D-B27C-9B23-146AD058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3FD53AC-AC44-D905-C370-A0A2CDBD9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8D8E4-2E8F-2535-61CD-A78F25494C76}"/>
              </a:ext>
            </a:extLst>
          </p:cNvPr>
          <p:cNvSpPr txBox="1">
            <a:spLocks/>
          </p:cNvSpPr>
          <p:nvPr/>
        </p:nvSpPr>
        <p:spPr>
          <a:xfrm>
            <a:off x="391092" y="335582"/>
            <a:ext cx="4490434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Our </a:t>
            </a:r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History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FD32E-E020-70C2-7E0F-13C9FE4997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67" y="1379241"/>
            <a:ext cx="6064206" cy="8960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Our milestones define our history </a:t>
            </a:r>
            <a:r>
              <a:rPr lang="en-US" sz="2000" b="1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– and our commitment today defines our future milestones.</a:t>
            </a:r>
            <a:endParaRPr lang="en-US" sz="2000" b="1" u="none" strike="noStrike" cap="none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440761-8F0E-B83E-0A03-B46966634F58}"/>
              </a:ext>
            </a:extLst>
          </p:cNvPr>
          <p:cNvCxnSpPr>
            <a:cxnSpLocks/>
          </p:cNvCxnSpPr>
          <p:nvPr/>
        </p:nvCxnSpPr>
        <p:spPr>
          <a:xfrm>
            <a:off x="528034" y="2826913"/>
            <a:ext cx="10670053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6A4391-85A7-D4D5-B9E4-FFD290111867}"/>
              </a:ext>
            </a:extLst>
          </p:cNvPr>
          <p:cNvCxnSpPr/>
          <p:nvPr/>
        </p:nvCxnSpPr>
        <p:spPr>
          <a:xfrm>
            <a:off x="11198087" y="2826913"/>
            <a:ext cx="0" cy="125569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D7DE38-5C5B-EB81-6B50-885F79BB3D90}"/>
              </a:ext>
            </a:extLst>
          </p:cNvPr>
          <p:cNvCxnSpPr>
            <a:cxnSpLocks/>
            <a:endCxn id="81" idx="1"/>
          </p:cNvCxnSpPr>
          <p:nvPr/>
        </p:nvCxnSpPr>
        <p:spPr>
          <a:xfrm flipH="1">
            <a:off x="3559422" y="4083910"/>
            <a:ext cx="7638665" cy="21627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E10801-BA5B-C445-3E8B-0485A62B198C}"/>
              </a:ext>
            </a:extLst>
          </p:cNvPr>
          <p:cNvGrpSpPr/>
          <p:nvPr/>
        </p:nvGrpSpPr>
        <p:grpSpPr>
          <a:xfrm>
            <a:off x="508694" y="2696108"/>
            <a:ext cx="856445" cy="261610"/>
            <a:chOff x="3513786" y="5069856"/>
            <a:chExt cx="856445" cy="261610"/>
          </a:xfrm>
        </p:grpSpPr>
        <p:sp>
          <p:nvSpPr>
            <p:cNvPr id="16" name="Terminator 15">
              <a:extLst>
                <a:ext uri="{FF2B5EF4-FFF2-40B4-BE49-F238E27FC236}">
                  <a16:creationId xmlns:a16="http://schemas.microsoft.com/office/drawing/2014/main" id="{97442D66-60CB-F3CC-FB13-A0BE875010CD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>
                <a:solidFill>
                  <a:srgbClr val="FFFFFF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14DE13-9BDD-6005-A46E-6054FFC81F14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1991</a:t>
              </a:r>
              <a:endParaRPr lang="en-DK" sz="11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38840D4-8C0D-7AE4-FCD9-DBD0B71912C1}"/>
              </a:ext>
            </a:extLst>
          </p:cNvPr>
          <p:cNvSpPr txBox="1"/>
          <p:nvPr/>
        </p:nvSpPr>
        <p:spPr>
          <a:xfrm>
            <a:off x="386803" y="3076195"/>
            <a:ext cx="14119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The Foundation of </a:t>
            </a:r>
            <a:r>
              <a:rPr lang="en-GB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ARH</a:t>
            </a:r>
            <a:endParaRPr lang="en-GB" sz="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A0EE07-51D2-61BD-1EEE-27F8B37C5BB4}"/>
              </a:ext>
            </a:extLst>
          </p:cNvPr>
          <p:cNvGrpSpPr/>
          <p:nvPr/>
        </p:nvGrpSpPr>
        <p:grpSpPr>
          <a:xfrm>
            <a:off x="1986364" y="2696108"/>
            <a:ext cx="856445" cy="261610"/>
            <a:chOff x="3513786" y="5069856"/>
            <a:chExt cx="856445" cy="261610"/>
          </a:xfrm>
        </p:grpSpPr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4C73CB5A-5193-1CC8-FF0F-2C88F69E8BE3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83248A-2466-51E3-F44B-64C1ED26DDD7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1992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9C0DD11-CD4B-1B10-076E-7EACA422B742}"/>
              </a:ext>
            </a:extLst>
          </p:cNvPr>
          <p:cNvSpPr txBox="1"/>
          <p:nvPr/>
        </p:nvSpPr>
        <p:spPr>
          <a:xfrm>
            <a:off x="1864473" y="3076195"/>
            <a:ext cx="1411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Release of our first license plate recognition software CARMEN</a:t>
            </a:r>
            <a:endParaRPr lang="en-DK" sz="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782D74-98D5-FA3E-13CE-46359EF0E594}"/>
              </a:ext>
            </a:extLst>
          </p:cNvPr>
          <p:cNvGrpSpPr/>
          <p:nvPr/>
        </p:nvGrpSpPr>
        <p:grpSpPr>
          <a:xfrm>
            <a:off x="3464033" y="2697310"/>
            <a:ext cx="856445" cy="261610"/>
            <a:chOff x="3513786" y="5069856"/>
            <a:chExt cx="856445" cy="261610"/>
          </a:xfrm>
        </p:grpSpPr>
        <p:sp>
          <p:nvSpPr>
            <p:cNvPr id="25" name="Terminator 24">
              <a:extLst>
                <a:ext uri="{FF2B5EF4-FFF2-40B4-BE49-F238E27FC236}">
                  <a16:creationId xmlns:a16="http://schemas.microsoft.com/office/drawing/2014/main" id="{48629226-453E-7CED-10CE-909C102B69C0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86E70A-66BB-BEB6-587C-C7D25A68AAF8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1994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E471B96-D439-90A7-B07F-208F4CBFD3E1}"/>
              </a:ext>
            </a:extLst>
          </p:cNvPr>
          <p:cNvSpPr txBox="1"/>
          <p:nvPr/>
        </p:nvSpPr>
        <p:spPr>
          <a:xfrm>
            <a:off x="3342141" y="3077397"/>
            <a:ext cx="1425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Access control system project at Budapest Airport</a:t>
            </a:r>
            <a:endParaRPr lang="en-DK" sz="8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BE640B-AACB-7BBC-412F-B62BED3A2D70}"/>
              </a:ext>
            </a:extLst>
          </p:cNvPr>
          <p:cNvGrpSpPr/>
          <p:nvPr/>
        </p:nvGrpSpPr>
        <p:grpSpPr>
          <a:xfrm>
            <a:off x="4930076" y="2692412"/>
            <a:ext cx="856445" cy="261610"/>
            <a:chOff x="3513786" y="5069856"/>
            <a:chExt cx="856445" cy="261610"/>
          </a:xfrm>
        </p:grpSpPr>
        <p:sp>
          <p:nvSpPr>
            <p:cNvPr id="29" name="Terminator 28">
              <a:extLst>
                <a:ext uri="{FF2B5EF4-FFF2-40B4-BE49-F238E27FC236}">
                  <a16:creationId xmlns:a16="http://schemas.microsoft.com/office/drawing/2014/main" id="{32FD864F-BDF2-0B87-EEF3-3A199718E691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A8B444-015B-8044-3860-AD3E73E91CC8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1996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0506F10-6180-C0EB-E92B-5695F30A5C00}"/>
              </a:ext>
            </a:extLst>
          </p:cNvPr>
          <p:cNvSpPr txBox="1"/>
          <p:nvPr/>
        </p:nvSpPr>
        <p:spPr>
          <a:xfrm>
            <a:off x="4808184" y="3072499"/>
            <a:ext cx="142565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First foreign project</a:t>
            </a:r>
            <a:endParaRPr lang="en-DK" sz="8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BE1A63A-50C7-6E66-4499-12A3C82E7B50}"/>
              </a:ext>
            </a:extLst>
          </p:cNvPr>
          <p:cNvGrpSpPr/>
          <p:nvPr/>
        </p:nvGrpSpPr>
        <p:grpSpPr>
          <a:xfrm>
            <a:off x="6398524" y="2689692"/>
            <a:ext cx="856445" cy="261610"/>
            <a:chOff x="3513786" y="5069856"/>
            <a:chExt cx="856445" cy="261610"/>
          </a:xfrm>
        </p:grpSpPr>
        <p:sp>
          <p:nvSpPr>
            <p:cNvPr id="36" name="Terminator 35">
              <a:extLst>
                <a:ext uri="{FF2B5EF4-FFF2-40B4-BE49-F238E27FC236}">
                  <a16:creationId xmlns:a16="http://schemas.microsoft.com/office/drawing/2014/main" id="{3330D033-6C2E-E280-2C79-F2C628250C44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64DF307-B342-8D54-95AA-BDA0EC64EC17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1998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E22E0F3-5E4F-0F4B-D795-17FD0AAB99C0}"/>
              </a:ext>
            </a:extLst>
          </p:cNvPr>
          <p:cNvSpPr txBox="1"/>
          <p:nvPr/>
        </p:nvSpPr>
        <p:spPr>
          <a:xfrm>
            <a:off x="6276632" y="3069779"/>
            <a:ext cx="1425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First purpose-</a:t>
            </a:r>
            <a:r>
              <a:rPr lang="da-DK" sz="800" dirty="0" err="1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built</a:t>
            </a:r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 </a:t>
            </a:r>
          </a:p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ANPR cameras </a:t>
            </a:r>
            <a:endParaRPr lang="en-DK" sz="8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92CAD28-EF82-F232-D20B-3F44DEDDEE95}"/>
              </a:ext>
            </a:extLst>
          </p:cNvPr>
          <p:cNvGrpSpPr/>
          <p:nvPr/>
        </p:nvGrpSpPr>
        <p:grpSpPr>
          <a:xfrm>
            <a:off x="7864567" y="2689692"/>
            <a:ext cx="856445" cy="261610"/>
            <a:chOff x="3513786" y="5069856"/>
            <a:chExt cx="856445" cy="261610"/>
          </a:xfrm>
        </p:grpSpPr>
        <p:sp>
          <p:nvSpPr>
            <p:cNvPr id="46" name="Terminator 45">
              <a:extLst>
                <a:ext uri="{FF2B5EF4-FFF2-40B4-BE49-F238E27FC236}">
                  <a16:creationId xmlns:a16="http://schemas.microsoft.com/office/drawing/2014/main" id="{B6AB7547-B76A-C1C3-1DF9-2CA43B9EA4D3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0DCA95-928A-FC19-4600-2340BEB4663A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2000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76977C8-0761-7ED2-2F67-C5081460A886}"/>
              </a:ext>
            </a:extLst>
          </p:cNvPr>
          <p:cNvSpPr txBox="1"/>
          <p:nvPr/>
        </p:nvSpPr>
        <p:spPr>
          <a:xfrm>
            <a:off x="7742675" y="3069779"/>
            <a:ext cx="1425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First identity </a:t>
            </a:r>
          </a:p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document readers</a:t>
            </a:r>
            <a:endParaRPr lang="en-DK" sz="8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AB4DC0-3F9F-7849-817B-680AFFCC4E2B}"/>
              </a:ext>
            </a:extLst>
          </p:cNvPr>
          <p:cNvGrpSpPr/>
          <p:nvPr/>
        </p:nvGrpSpPr>
        <p:grpSpPr>
          <a:xfrm>
            <a:off x="9324342" y="2689692"/>
            <a:ext cx="856445" cy="261610"/>
            <a:chOff x="3513786" y="5069856"/>
            <a:chExt cx="856445" cy="261610"/>
          </a:xfrm>
        </p:grpSpPr>
        <p:sp>
          <p:nvSpPr>
            <p:cNvPr id="50" name="Terminator 49">
              <a:extLst>
                <a:ext uri="{FF2B5EF4-FFF2-40B4-BE49-F238E27FC236}">
                  <a16:creationId xmlns:a16="http://schemas.microsoft.com/office/drawing/2014/main" id="{7CC3EBD8-9EE9-9A4A-9A23-0560FD7198B8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EB7A6CE-1AFB-5919-9714-1CFB74FA711E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2005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62C8DAA-E780-DE71-845C-A1A4EDB7E316}"/>
              </a:ext>
            </a:extLst>
          </p:cNvPr>
          <p:cNvSpPr txBox="1"/>
          <p:nvPr/>
        </p:nvSpPr>
        <p:spPr>
          <a:xfrm>
            <a:off x="9202450" y="3069779"/>
            <a:ext cx="1511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Introducing our first software for container code reading</a:t>
            </a:r>
            <a:endParaRPr lang="en-DK" sz="8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C9D043A-BC71-04A9-FFB5-FA0E78A71576}"/>
              </a:ext>
            </a:extLst>
          </p:cNvPr>
          <p:cNvGrpSpPr/>
          <p:nvPr/>
        </p:nvGrpSpPr>
        <p:grpSpPr>
          <a:xfrm>
            <a:off x="9324342" y="3951798"/>
            <a:ext cx="856445" cy="261610"/>
            <a:chOff x="3513786" y="5069856"/>
            <a:chExt cx="856445" cy="261610"/>
          </a:xfrm>
        </p:grpSpPr>
        <p:sp>
          <p:nvSpPr>
            <p:cNvPr id="60" name="Terminator 59">
              <a:extLst>
                <a:ext uri="{FF2B5EF4-FFF2-40B4-BE49-F238E27FC236}">
                  <a16:creationId xmlns:a16="http://schemas.microsoft.com/office/drawing/2014/main" id="{03355921-4C7C-4AEB-5EAC-FFDC5575106E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96DCEC-0D60-D0CF-3ED0-5028BF6E35DA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2006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01DD7F5-0B43-AEF4-44C6-EA00573AB01E}"/>
              </a:ext>
            </a:extLst>
          </p:cNvPr>
          <p:cNvSpPr txBox="1"/>
          <p:nvPr/>
        </p:nvSpPr>
        <p:spPr>
          <a:xfrm>
            <a:off x="9202450" y="4331885"/>
            <a:ext cx="1571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Introducing our first passport reader with RFDI chip reading</a:t>
            </a:r>
            <a:endParaRPr lang="en-DK" sz="8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0EB8509-9A2E-9A71-A29A-DC9C6A323D04}"/>
              </a:ext>
            </a:extLst>
          </p:cNvPr>
          <p:cNvGrpSpPr/>
          <p:nvPr/>
        </p:nvGrpSpPr>
        <p:grpSpPr>
          <a:xfrm>
            <a:off x="7865649" y="3972317"/>
            <a:ext cx="856445" cy="261610"/>
            <a:chOff x="3513786" y="5069856"/>
            <a:chExt cx="856445" cy="261610"/>
          </a:xfrm>
        </p:grpSpPr>
        <p:sp>
          <p:nvSpPr>
            <p:cNvPr id="64" name="Terminator 63">
              <a:extLst>
                <a:ext uri="{FF2B5EF4-FFF2-40B4-BE49-F238E27FC236}">
                  <a16:creationId xmlns:a16="http://schemas.microsoft.com/office/drawing/2014/main" id="{6F1139C2-4A37-237E-CFCC-B50E253DB7CE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4DD5B36-1E9A-6AA6-F405-95AEDB331383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2018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F04F244-46B7-AD72-856A-ECDFAC792545}"/>
              </a:ext>
            </a:extLst>
          </p:cNvPr>
          <p:cNvSpPr txBox="1"/>
          <p:nvPr/>
        </p:nvSpPr>
        <p:spPr>
          <a:xfrm>
            <a:off x="7743757" y="4352404"/>
            <a:ext cx="14256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Building our worldwide representative network</a:t>
            </a:r>
            <a:endParaRPr lang="en-DK" sz="8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82A3C14-EA80-3132-2D84-F0FF06B6B44B}"/>
              </a:ext>
            </a:extLst>
          </p:cNvPr>
          <p:cNvGrpSpPr/>
          <p:nvPr/>
        </p:nvGrpSpPr>
        <p:grpSpPr>
          <a:xfrm>
            <a:off x="6405481" y="3969891"/>
            <a:ext cx="856445" cy="261610"/>
            <a:chOff x="3513786" y="5069856"/>
            <a:chExt cx="856445" cy="261610"/>
          </a:xfrm>
        </p:grpSpPr>
        <p:sp>
          <p:nvSpPr>
            <p:cNvPr id="68" name="Terminator 67">
              <a:extLst>
                <a:ext uri="{FF2B5EF4-FFF2-40B4-BE49-F238E27FC236}">
                  <a16:creationId xmlns:a16="http://schemas.microsoft.com/office/drawing/2014/main" id="{6FCC6227-71B3-69E9-61B4-0A37D89F5648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19E1B70-B367-A44B-42FB-BF1053DA97E0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2020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173508A-023E-26E3-14E1-3F95831A040F}"/>
              </a:ext>
            </a:extLst>
          </p:cNvPr>
          <p:cNvSpPr txBox="1"/>
          <p:nvPr/>
        </p:nvSpPr>
        <p:spPr>
          <a:xfrm>
            <a:off x="6283589" y="4349978"/>
            <a:ext cx="1425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The ARH brand becomes Adaptive Recognition. Release of new cloud-</a:t>
            </a:r>
            <a:r>
              <a:rPr lang="da-DK" sz="800" dirty="0" err="1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based</a:t>
            </a:r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 ANPR software </a:t>
            </a:r>
            <a:endParaRPr lang="en-DK" sz="8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2E2FDB-BEA4-4332-903E-DF4F2D952DB4}"/>
              </a:ext>
            </a:extLst>
          </p:cNvPr>
          <p:cNvGrpSpPr/>
          <p:nvPr/>
        </p:nvGrpSpPr>
        <p:grpSpPr>
          <a:xfrm>
            <a:off x="4930762" y="3973798"/>
            <a:ext cx="856445" cy="261610"/>
            <a:chOff x="3513786" y="5069856"/>
            <a:chExt cx="856445" cy="261610"/>
          </a:xfrm>
        </p:grpSpPr>
        <p:sp>
          <p:nvSpPr>
            <p:cNvPr id="76" name="Terminator 75">
              <a:extLst>
                <a:ext uri="{FF2B5EF4-FFF2-40B4-BE49-F238E27FC236}">
                  <a16:creationId xmlns:a16="http://schemas.microsoft.com/office/drawing/2014/main" id="{8874D655-0E5D-EFFC-AC26-11EACEBA9B46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1AB41C5-D1F7-2AD8-8535-414C4978C03B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2021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F63BAA71-8AF8-9B96-7C24-C8C922E16FD3}"/>
              </a:ext>
            </a:extLst>
          </p:cNvPr>
          <p:cNvSpPr txBox="1"/>
          <p:nvPr/>
        </p:nvSpPr>
        <p:spPr>
          <a:xfrm>
            <a:off x="4808870" y="4353885"/>
            <a:ext cx="142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New ANPR cameras for parking access control </a:t>
            </a:r>
          </a:p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and for traffic monitoring  </a:t>
            </a:r>
            <a:endParaRPr lang="en-DK" sz="800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AB5D251-8C36-5250-F8F9-4EDF4CED741B}"/>
              </a:ext>
            </a:extLst>
          </p:cNvPr>
          <p:cNvGrpSpPr/>
          <p:nvPr/>
        </p:nvGrpSpPr>
        <p:grpSpPr>
          <a:xfrm>
            <a:off x="3462831" y="3974732"/>
            <a:ext cx="856445" cy="261610"/>
            <a:chOff x="3513786" y="5069856"/>
            <a:chExt cx="856445" cy="261610"/>
          </a:xfrm>
        </p:grpSpPr>
        <p:sp>
          <p:nvSpPr>
            <p:cNvPr id="80" name="Terminator 79">
              <a:extLst>
                <a:ext uri="{FF2B5EF4-FFF2-40B4-BE49-F238E27FC236}">
                  <a16:creationId xmlns:a16="http://schemas.microsoft.com/office/drawing/2014/main" id="{32A7FA7B-3D05-413B-3161-DDD074F1F26D}"/>
                </a:ext>
              </a:extLst>
            </p:cNvPr>
            <p:cNvSpPr/>
            <p:nvPr/>
          </p:nvSpPr>
          <p:spPr>
            <a:xfrm>
              <a:off x="3513786" y="5090375"/>
              <a:ext cx="856445" cy="225380"/>
            </a:xfrm>
            <a:prstGeom prst="flowChartTerminator">
              <a:avLst/>
            </a:prstGeom>
            <a:solidFill>
              <a:srgbClr val="151515"/>
            </a:solidFill>
            <a:ln>
              <a:solidFill>
                <a:srgbClr val="15151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DK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3241F33-5858-A5E4-6BDB-6F0376707526}"/>
                </a:ext>
              </a:extLst>
            </p:cNvPr>
            <p:cNvSpPr txBox="1"/>
            <p:nvPr/>
          </p:nvSpPr>
          <p:spPr>
            <a:xfrm>
              <a:off x="3610377" y="5069856"/>
              <a:ext cx="66326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DK" sz="1050" dirty="0">
                  <a:solidFill>
                    <a:schemeClr val="bg1"/>
                  </a:solidFill>
                  <a:latin typeface="Urbanist Medium" panose="020B0A04040200000203" pitchFamily="34" charset="77"/>
                  <a:ea typeface="Urbanist Medium" panose="020B0A04040200000203" pitchFamily="34" charset="77"/>
                  <a:cs typeface="Urbanist Medium" panose="020B0A04040200000203" pitchFamily="34" charset="77"/>
                </a:rPr>
                <a:t>2022</a:t>
              </a:r>
              <a:endParaRPr lang="en-DK" sz="12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6211CA05-F85A-95B6-955E-E8EFA2FBC528}"/>
              </a:ext>
            </a:extLst>
          </p:cNvPr>
          <p:cNvSpPr txBox="1"/>
          <p:nvPr/>
        </p:nvSpPr>
        <p:spPr>
          <a:xfrm>
            <a:off x="3340939" y="4354819"/>
            <a:ext cx="142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800" dirty="0">
                <a:solidFill>
                  <a:srgbClr val="B3B3B3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  <a:sym typeface="Roboto"/>
              </a:rPr>
              <a:t>New cameras for axle counting, passenger counting, and more </a:t>
            </a:r>
            <a:endParaRPr lang="en-DK" sz="800" dirty="0"/>
          </a:p>
        </p:txBody>
      </p:sp>
      <p:sp>
        <p:nvSpPr>
          <p:cNvPr id="85" name="Google Shape;123;p14">
            <a:extLst>
              <a:ext uri="{FF2B5EF4-FFF2-40B4-BE49-F238E27FC236}">
                <a16:creationId xmlns:a16="http://schemas.microsoft.com/office/drawing/2014/main" id="{47FF3347-EEED-60C1-636C-10106FE8E488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4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19" grpId="0"/>
      <p:bldP spid="23" grpId="0"/>
      <p:bldP spid="27" grpId="0"/>
      <p:bldP spid="32" grpId="0"/>
      <p:bldP spid="44" grpId="0"/>
      <p:bldP spid="48" grpId="0"/>
      <p:bldP spid="52" grpId="0"/>
      <p:bldP spid="62" grpId="0"/>
      <p:bldP spid="66" grpId="0"/>
      <p:bldP spid="70" grpId="0"/>
      <p:bldP spid="78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F63E8C-11DE-0E44-AA92-EDDCD1517B3C}"/>
              </a:ext>
            </a:extLst>
          </p:cNvPr>
          <p:cNvSpPr txBox="1">
            <a:spLocks/>
          </p:cNvSpPr>
          <p:nvPr/>
        </p:nvSpPr>
        <p:spPr>
          <a:xfrm>
            <a:off x="391092" y="335582"/>
            <a:ext cx="8448108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Our</a:t>
            </a:r>
            <a:r>
              <a:rPr lang="en-DK" sz="4200" b="1" spc="-150" dirty="0">
                <a:solidFill>
                  <a:schemeClr val="bg1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 </a:t>
            </a:r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Operations &amp; Approach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4676C7-2BEF-F06A-E3D1-D7AD9D96A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67" y="1874172"/>
            <a:ext cx="3335643" cy="6947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All operations conducted by in-house teams:</a:t>
            </a:r>
            <a:endParaRPr lang="en-US" sz="2000" b="1" u="none" strike="noStrike" cap="none" dirty="0">
              <a:solidFill>
                <a:srgbClr val="151515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75A370-2FB4-D7E5-E480-70907741DE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rgbClr val="EBEBEB"/>
            </a:solidFill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B555E5B-3339-2F7D-0127-2F41325E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85AC08-28E9-B4F2-72BB-070026C63E04}"/>
              </a:ext>
            </a:extLst>
          </p:cNvPr>
          <p:cNvCxnSpPr/>
          <p:nvPr/>
        </p:nvCxnSpPr>
        <p:spPr>
          <a:xfrm>
            <a:off x="437866" y="1736035"/>
            <a:ext cx="11339729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DACE62-0374-52FE-781C-FDEBAF0F4ED3}"/>
              </a:ext>
            </a:extLst>
          </p:cNvPr>
          <p:cNvCxnSpPr/>
          <p:nvPr/>
        </p:nvCxnSpPr>
        <p:spPr>
          <a:xfrm>
            <a:off x="437866" y="2637183"/>
            <a:ext cx="11339729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A78370-51E6-11D5-47B8-AD9D975F2526}"/>
              </a:ext>
            </a:extLst>
          </p:cNvPr>
          <p:cNvSpPr txBox="1">
            <a:spLocks/>
          </p:cNvSpPr>
          <p:nvPr/>
        </p:nvSpPr>
        <p:spPr>
          <a:xfrm>
            <a:off x="437867" y="2820683"/>
            <a:ext cx="4108376" cy="747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Constant innovation and quick response to special requests: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6CCA44-7585-F000-6A0A-7E608FCF2A07}"/>
              </a:ext>
            </a:extLst>
          </p:cNvPr>
          <p:cNvCxnSpPr/>
          <p:nvPr/>
        </p:nvCxnSpPr>
        <p:spPr>
          <a:xfrm>
            <a:off x="437866" y="3601505"/>
            <a:ext cx="11339729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AC0E991-6C42-2516-AEFC-04EDE56AFCE3}"/>
              </a:ext>
            </a:extLst>
          </p:cNvPr>
          <p:cNvSpPr txBox="1">
            <a:spLocks/>
          </p:cNvSpPr>
          <p:nvPr/>
        </p:nvSpPr>
        <p:spPr>
          <a:xfrm>
            <a:off x="437866" y="3745225"/>
            <a:ext cx="4269361" cy="694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Strong focus on support </a:t>
            </a:r>
            <a:b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</a:b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and long-lasting relationships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89ADFC-1026-EDDD-543E-80A055C503F5}"/>
              </a:ext>
            </a:extLst>
          </p:cNvPr>
          <p:cNvCxnSpPr/>
          <p:nvPr/>
        </p:nvCxnSpPr>
        <p:spPr>
          <a:xfrm>
            <a:off x="437866" y="4536323"/>
            <a:ext cx="11339729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B27B37A-9279-8F14-11EF-F145F32146F8}"/>
              </a:ext>
            </a:extLst>
          </p:cNvPr>
          <p:cNvSpPr txBox="1"/>
          <p:nvPr/>
        </p:nvSpPr>
        <p:spPr>
          <a:xfrm>
            <a:off x="7326781" y="1874172"/>
            <a:ext cx="31821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In-House Expertise and Control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Vertical Integration for Efficiency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End-to-End Solutions</a:t>
            </a:r>
            <a:endParaRPr lang="en-DK" sz="1000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B386D9-E242-65FD-E8A2-8703CFF6BAA6}"/>
              </a:ext>
            </a:extLst>
          </p:cNvPr>
          <p:cNvSpPr txBox="1"/>
          <p:nvPr/>
        </p:nvSpPr>
        <p:spPr>
          <a:xfrm>
            <a:off x="7326782" y="2820683"/>
            <a:ext cx="31821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Agile Innovation and Customization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Adaptability to Changing Needs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Dedicated to Customer Success</a:t>
            </a:r>
            <a:endParaRPr lang="en-DK" sz="1000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5496E0-4B1B-1B4D-064E-A5151F493594}"/>
              </a:ext>
            </a:extLst>
          </p:cNvPr>
          <p:cNvSpPr txBox="1"/>
          <p:nvPr/>
        </p:nvSpPr>
        <p:spPr>
          <a:xfrm>
            <a:off x="7326780" y="3745224"/>
            <a:ext cx="31821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Committed to Customer Satisfaction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Collaborative Partnerships for Growth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Reliable Support and Service</a:t>
            </a:r>
            <a:endParaRPr lang="en-DK" sz="1000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77EA0A4-DA18-0723-D282-843A3E0547B2}"/>
              </a:ext>
            </a:extLst>
          </p:cNvPr>
          <p:cNvSpPr txBox="1">
            <a:spLocks/>
          </p:cNvSpPr>
          <p:nvPr/>
        </p:nvSpPr>
        <p:spPr>
          <a:xfrm>
            <a:off x="437867" y="4677050"/>
            <a:ext cx="3657615" cy="694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Global network of partners and representatives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648932-61E8-93F6-BA1B-B444F291DCCB}"/>
              </a:ext>
            </a:extLst>
          </p:cNvPr>
          <p:cNvCxnSpPr/>
          <p:nvPr/>
        </p:nvCxnSpPr>
        <p:spPr>
          <a:xfrm>
            <a:off x="437866" y="5468148"/>
            <a:ext cx="11339729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7B499D1-7E0F-AB9C-7FEE-AEDF73B19DF3}"/>
              </a:ext>
            </a:extLst>
          </p:cNvPr>
          <p:cNvSpPr txBox="1"/>
          <p:nvPr/>
        </p:nvSpPr>
        <p:spPr>
          <a:xfrm>
            <a:off x="7326780" y="4677049"/>
            <a:ext cx="31821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A Global Presence and Reach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Strategic Alliances Worldwide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GB" sz="10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International Expertise and Support</a:t>
            </a:r>
            <a:endParaRPr lang="en-DK" sz="1000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7A2CA5F-C8F2-4DC5-F90A-64BE75211F3A}"/>
              </a:ext>
            </a:extLst>
          </p:cNvPr>
          <p:cNvGrpSpPr/>
          <p:nvPr/>
        </p:nvGrpSpPr>
        <p:grpSpPr>
          <a:xfrm>
            <a:off x="10906539" y="1947309"/>
            <a:ext cx="404192" cy="404192"/>
            <a:chOff x="10906539" y="1947309"/>
            <a:chExt cx="404192" cy="40419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080756C-AEF0-C8FC-2729-025DF9D4F087}"/>
                </a:ext>
              </a:extLst>
            </p:cNvPr>
            <p:cNvSpPr/>
            <p:nvPr/>
          </p:nvSpPr>
          <p:spPr>
            <a:xfrm>
              <a:off x="10906539" y="1947309"/>
              <a:ext cx="404192" cy="404192"/>
            </a:xfrm>
            <a:prstGeom prst="roundRect">
              <a:avLst/>
            </a:prstGeom>
            <a:solidFill>
              <a:srgbClr val="E6FE28"/>
            </a:solidFill>
            <a:ln>
              <a:solidFill>
                <a:srgbClr val="E6F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Striped Right Arrow 30">
              <a:extLst>
                <a:ext uri="{FF2B5EF4-FFF2-40B4-BE49-F238E27FC236}">
                  <a16:creationId xmlns:a16="http://schemas.microsoft.com/office/drawing/2014/main" id="{49C3AD18-6362-7EBB-068B-8241E50EBA57}"/>
                </a:ext>
              </a:extLst>
            </p:cNvPr>
            <p:cNvSpPr/>
            <p:nvPr/>
          </p:nvSpPr>
          <p:spPr>
            <a:xfrm rot="5400000">
              <a:off x="11027964" y="2087361"/>
              <a:ext cx="172749" cy="130679"/>
            </a:xfrm>
            <a:prstGeom prst="stripedRightArrow">
              <a:avLst/>
            </a:prstGeom>
            <a:solidFill>
              <a:srgbClr val="15151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5B9BF75-6B0A-F1CD-BA16-7F42BF5BA83C}"/>
              </a:ext>
            </a:extLst>
          </p:cNvPr>
          <p:cNvGrpSpPr/>
          <p:nvPr/>
        </p:nvGrpSpPr>
        <p:grpSpPr>
          <a:xfrm>
            <a:off x="10906539" y="2855672"/>
            <a:ext cx="404192" cy="404192"/>
            <a:chOff x="10906539" y="1947309"/>
            <a:chExt cx="404192" cy="404192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E1F1383-3820-34FE-E4AB-CAFAC035E774}"/>
                </a:ext>
              </a:extLst>
            </p:cNvPr>
            <p:cNvSpPr/>
            <p:nvPr/>
          </p:nvSpPr>
          <p:spPr>
            <a:xfrm>
              <a:off x="10906539" y="1947309"/>
              <a:ext cx="404192" cy="404192"/>
            </a:xfrm>
            <a:prstGeom prst="roundRect">
              <a:avLst/>
            </a:prstGeom>
            <a:solidFill>
              <a:srgbClr val="E6FE28"/>
            </a:solidFill>
            <a:ln>
              <a:solidFill>
                <a:srgbClr val="E6F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Striped Right Arrow 34">
              <a:extLst>
                <a:ext uri="{FF2B5EF4-FFF2-40B4-BE49-F238E27FC236}">
                  <a16:creationId xmlns:a16="http://schemas.microsoft.com/office/drawing/2014/main" id="{08162763-1357-ED3C-C211-7B8D8DD9D504}"/>
                </a:ext>
              </a:extLst>
            </p:cNvPr>
            <p:cNvSpPr/>
            <p:nvPr/>
          </p:nvSpPr>
          <p:spPr>
            <a:xfrm rot="5400000">
              <a:off x="11027964" y="2087361"/>
              <a:ext cx="172749" cy="130679"/>
            </a:xfrm>
            <a:prstGeom prst="stripedRightArrow">
              <a:avLst/>
            </a:prstGeom>
            <a:solidFill>
              <a:srgbClr val="15151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40BD4-F0B3-31BF-5B35-DA0DEE52D3D4}"/>
              </a:ext>
            </a:extLst>
          </p:cNvPr>
          <p:cNvGrpSpPr/>
          <p:nvPr/>
        </p:nvGrpSpPr>
        <p:grpSpPr>
          <a:xfrm>
            <a:off x="10906539" y="3820127"/>
            <a:ext cx="404192" cy="404192"/>
            <a:chOff x="10906539" y="1947309"/>
            <a:chExt cx="404192" cy="404192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35DD1C-71D2-C36F-3429-3AFE54D9B4DC}"/>
                </a:ext>
              </a:extLst>
            </p:cNvPr>
            <p:cNvSpPr/>
            <p:nvPr/>
          </p:nvSpPr>
          <p:spPr>
            <a:xfrm>
              <a:off x="10906539" y="1947309"/>
              <a:ext cx="404192" cy="404192"/>
            </a:xfrm>
            <a:prstGeom prst="roundRect">
              <a:avLst/>
            </a:prstGeom>
            <a:solidFill>
              <a:srgbClr val="E6FE28"/>
            </a:solidFill>
            <a:ln>
              <a:solidFill>
                <a:srgbClr val="E6F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Striped Right Arrow 37">
              <a:extLst>
                <a:ext uri="{FF2B5EF4-FFF2-40B4-BE49-F238E27FC236}">
                  <a16:creationId xmlns:a16="http://schemas.microsoft.com/office/drawing/2014/main" id="{9A6004FA-D9E0-62BB-1A5B-082705811DA5}"/>
                </a:ext>
              </a:extLst>
            </p:cNvPr>
            <p:cNvSpPr/>
            <p:nvPr/>
          </p:nvSpPr>
          <p:spPr>
            <a:xfrm rot="5400000">
              <a:off x="11027964" y="2087361"/>
              <a:ext cx="172749" cy="130679"/>
            </a:xfrm>
            <a:prstGeom prst="stripedRightArrow">
              <a:avLst/>
            </a:prstGeom>
            <a:solidFill>
              <a:srgbClr val="15151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0BFBF1-C10A-93EC-2838-60FE176E9489}"/>
              </a:ext>
            </a:extLst>
          </p:cNvPr>
          <p:cNvGrpSpPr/>
          <p:nvPr/>
        </p:nvGrpSpPr>
        <p:grpSpPr>
          <a:xfrm>
            <a:off x="10906539" y="4751952"/>
            <a:ext cx="404192" cy="404192"/>
            <a:chOff x="10906539" y="1947309"/>
            <a:chExt cx="404192" cy="404192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D0922DAE-9567-DF73-8625-83D187C30607}"/>
                </a:ext>
              </a:extLst>
            </p:cNvPr>
            <p:cNvSpPr/>
            <p:nvPr/>
          </p:nvSpPr>
          <p:spPr>
            <a:xfrm>
              <a:off x="10906539" y="1947309"/>
              <a:ext cx="404192" cy="404192"/>
            </a:xfrm>
            <a:prstGeom prst="roundRect">
              <a:avLst/>
            </a:prstGeom>
            <a:solidFill>
              <a:srgbClr val="E6FE28"/>
            </a:solidFill>
            <a:ln>
              <a:solidFill>
                <a:srgbClr val="E6F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Striped Right Arrow 40">
              <a:extLst>
                <a:ext uri="{FF2B5EF4-FFF2-40B4-BE49-F238E27FC236}">
                  <a16:creationId xmlns:a16="http://schemas.microsoft.com/office/drawing/2014/main" id="{40978704-27B6-98A3-1F9B-A229C9695091}"/>
                </a:ext>
              </a:extLst>
            </p:cNvPr>
            <p:cNvSpPr/>
            <p:nvPr/>
          </p:nvSpPr>
          <p:spPr>
            <a:xfrm rot="5400000">
              <a:off x="11027964" y="2087361"/>
              <a:ext cx="172749" cy="130679"/>
            </a:xfrm>
            <a:prstGeom prst="stripedRightArrow">
              <a:avLst/>
            </a:prstGeom>
            <a:solidFill>
              <a:srgbClr val="15151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Google Shape;123;p14">
            <a:extLst>
              <a:ext uri="{FF2B5EF4-FFF2-40B4-BE49-F238E27FC236}">
                <a16:creationId xmlns:a16="http://schemas.microsoft.com/office/drawing/2014/main" id="{98568AF6-80CD-FEE5-71EA-87A9CA4B1B2C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01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17" grpId="0"/>
      <p:bldP spid="19" grpId="0"/>
      <p:bldP spid="24" grpId="0"/>
      <p:bldP spid="25" grpId="0"/>
      <p:bldP spid="26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FE8B58-E152-094E-88E2-95D93730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5"/>
          </a:xfrm>
          <a:prstGeom prst="rect">
            <a:avLst/>
          </a:prstGeom>
          <a:ln>
            <a:solidFill>
              <a:srgbClr val="151515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085256F-9AD7-A2F2-93C0-FF000D947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10036" y="196850"/>
            <a:ext cx="335118" cy="2774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74B2DE2-EFB7-B4B2-CDA6-824B103BC4F7}"/>
              </a:ext>
            </a:extLst>
          </p:cNvPr>
          <p:cNvSpPr txBox="1">
            <a:spLocks/>
          </p:cNvSpPr>
          <p:nvPr/>
        </p:nvSpPr>
        <p:spPr>
          <a:xfrm>
            <a:off x="391092" y="335582"/>
            <a:ext cx="8620386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chemeClr val="bg1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Adaptive Recognition </a:t>
            </a:r>
            <a:r>
              <a:rPr lang="en-DK" sz="4200" b="1" spc="-150" dirty="0">
                <a:solidFill>
                  <a:srgbClr val="797979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in Numbers</a:t>
            </a:r>
            <a:endParaRPr lang="en-DK" sz="4200" b="1" spc="-150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6B3660E-B140-DB84-E076-3C852C0C3B6F}"/>
              </a:ext>
            </a:extLst>
          </p:cNvPr>
          <p:cNvSpPr/>
          <p:nvPr/>
        </p:nvSpPr>
        <p:spPr>
          <a:xfrm>
            <a:off x="503582" y="1537252"/>
            <a:ext cx="4856921" cy="1583636"/>
          </a:xfrm>
          <a:prstGeom prst="roundRect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3BF6A3-588B-1CF8-11EA-C0B4B81223FB}"/>
              </a:ext>
            </a:extLst>
          </p:cNvPr>
          <p:cNvSpPr/>
          <p:nvPr/>
        </p:nvSpPr>
        <p:spPr>
          <a:xfrm>
            <a:off x="5565913" y="1537252"/>
            <a:ext cx="2398644" cy="1583635"/>
          </a:xfrm>
          <a:prstGeom prst="roundRect">
            <a:avLst/>
          </a:prstGeom>
          <a:solidFill>
            <a:srgbClr val="6F00FF"/>
          </a:solidFill>
          <a:ln>
            <a:solidFill>
              <a:srgbClr val="6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3FE8D31-7A45-4BBE-D6E3-9B87A4E81C94}"/>
              </a:ext>
            </a:extLst>
          </p:cNvPr>
          <p:cNvSpPr/>
          <p:nvPr/>
        </p:nvSpPr>
        <p:spPr>
          <a:xfrm>
            <a:off x="503582" y="3318655"/>
            <a:ext cx="3534476" cy="2850232"/>
          </a:xfrm>
          <a:prstGeom prst="roundRect">
            <a:avLst/>
          </a:prstGeom>
          <a:solidFill>
            <a:srgbClr val="797979"/>
          </a:solidFill>
          <a:ln>
            <a:solidFill>
              <a:srgbClr val="7979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B797FF8-0849-FB58-1D2C-FE14F0B53CB8}"/>
              </a:ext>
            </a:extLst>
          </p:cNvPr>
          <p:cNvSpPr/>
          <p:nvPr/>
        </p:nvSpPr>
        <p:spPr>
          <a:xfrm>
            <a:off x="4247322" y="3318655"/>
            <a:ext cx="3717236" cy="1332858"/>
          </a:xfrm>
          <a:prstGeom prst="roundRect">
            <a:avLst/>
          </a:prstGeom>
          <a:solidFill>
            <a:srgbClr val="EBEBEB"/>
          </a:solidFill>
          <a:ln>
            <a:solidFill>
              <a:srgbClr val="EBE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838CB8-436B-3FF8-FFC0-936019ADF6C9}"/>
              </a:ext>
            </a:extLst>
          </p:cNvPr>
          <p:cNvSpPr/>
          <p:nvPr/>
        </p:nvSpPr>
        <p:spPr>
          <a:xfrm>
            <a:off x="4247322" y="4836029"/>
            <a:ext cx="3717236" cy="1332858"/>
          </a:xfrm>
          <a:prstGeom prst="roundRect">
            <a:avLst/>
          </a:prstGeom>
          <a:solidFill>
            <a:srgbClr val="B3B3B3"/>
          </a:solidFill>
          <a:ln>
            <a:solidFill>
              <a:srgbClr val="B3B3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290895-5037-5A81-B30E-BD463C9E7448}"/>
              </a:ext>
            </a:extLst>
          </p:cNvPr>
          <p:cNvSpPr txBox="1"/>
          <p:nvPr/>
        </p:nvSpPr>
        <p:spPr>
          <a:xfrm>
            <a:off x="1017181" y="1828527"/>
            <a:ext cx="3020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40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250.000</a:t>
            </a:r>
            <a:r>
              <a:rPr lang="en-DK" sz="4000" b="1" spc="-150" dirty="0">
                <a:solidFill>
                  <a:srgbClr val="151515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 +</a:t>
            </a:r>
            <a:endParaRPr lang="en-GB" sz="1600" b="1" dirty="0">
              <a:solidFill>
                <a:srgbClr val="151515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B40B2FE-4BE6-4510-8094-732DBFCC3C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7181" y="2531168"/>
            <a:ext cx="3975108" cy="6947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18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Installations worldwide</a:t>
            </a:r>
            <a:endParaRPr lang="en-US" sz="1800" u="none" strike="noStrike" cap="none" dirty="0">
              <a:solidFill>
                <a:srgbClr val="151515"/>
              </a:solidFill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E6A5E5-9FA1-5145-C4C0-F4DE65995A9D}"/>
              </a:ext>
            </a:extLst>
          </p:cNvPr>
          <p:cNvSpPr txBox="1"/>
          <p:nvPr/>
        </p:nvSpPr>
        <p:spPr>
          <a:xfrm>
            <a:off x="5752061" y="1828527"/>
            <a:ext cx="22853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4000" b="1" spc="-150" dirty="0">
                <a:solidFill>
                  <a:schemeClr val="bg1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33 years</a:t>
            </a:r>
            <a:endParaRPr lang="en-GB" sz="1600" b="1" dirty="0">
              <a:solidFill>
                <a:schemeClr val="bg1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F1E1038-9118-FA29-EAA2-F968312DFB56}"/>
              </a:ext>
            </a:extLst>
          </p:cNvPr>
          <p:cNvSpPr txBox="1">
            <a:spLocks/>
          </p:cNvSpPr>
          <p:nvPr/>
        </p:nvSpPr>
        <p:spPr>
          <a:xfrm>
            <a:off x="5752061" y="2531168"/>
            <a:ext cx="3975108" cy="694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of experience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611451-09E5-676A-AC19-9522B86896A2}"/>
              </a:ext>
            </a:extLst>
          </p:cNvPr>
          <p:cNvSpPr txBox="1"/>
          <p:nvPr/>
        </p:nvSpPr>
        <p:spPr>
          <a:xfrm>
            <a:off x="4575390" y="3452008"/>
            <a:ext cx="3020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40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Insert data</a:t>
            </a:r>
            <a:endParaRPr lang="en-GB" sz="1600" b="1" dirty="0">
              <a:solidFill>
                <a:srgbClr val="151515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A72B77F-0E47-F5B4-0F95-59A8C8BE18D6}"/>
              </a:ext>
            </a:extLst>
          </p:cNvPr>
          <p:cNvSpPr txBox="1">
            <a:spLocks/>
          </p:cNvSpPr>
          <p:nvPr/>
        </p:nvSpPr>
        <p:spPr>
          <a:xfrm>
            <a:off x="4575390" y="4154649"/>
            <a:ext cx="3975108" cy="694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Revenue/Turnover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E95AF2-24AE-1246-3529-61AA4AF7EC90}"/>
              </a:ext>
            </a:extLst>
          </p:cNvPr>
          <p:cNvSpPr txBox="1"/>
          <p:nvPr/>
        </p:nvSpPr>
        <p:spPr>
          <a:xfrm>
            <a:off x="1017181" y="4154649"/>
            <a:ext cx="3020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40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38.000 +</a:t>
            </a:r>
            <a:endParaRPr lang="en-GB" sz="1600" b="1" dirty="0">
              <a:solidFill>
                <a:srgbClr val="151515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DEDEDA0-3EA1-7C91-351B-766FD4D1A46A}"/>
              </a:ext>
            </a:extLst>
          </p:cNvPr>
          <p:cNvSpPr txBox="1">
            <a:spLocks/>
          </p:cNvSpPr>
          <p:nvPr/>
        </p:nvSpPr>
        <p:spPr>
          <a:xfrm>
            <a:off x="1017181" y="4857290"/>
            <a:ext cx="2812697" cy="694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License plate types </a:t>
            </a:r>
            <a:br>
              <a:rPr lang="en-US" sz="18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US" sz="18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recognized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057520-722A-6C1D-F41D-62E01ED83E22}"/>
              </a:ext>
            </a:extLst>
          </p:cNvPr>
          <p:cNvSpPr txBox="1"/>
          <p:nvPr/>
        </p:nvSpPr>
        <p:spPr>
          <a:xfrm>
            <a:off x="4575390" y="4947387"/>
            <a:ext cx="3020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40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300 +</a:t>
            </a:r>
            <a:endParaRPr lang="en-GB" sz="1600" b="1" dirty="0">
              <a:solidFill>
                <a:srgbClr val="151515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209067C-661D-A699-0307-490CE71979CA}"/>
              </a:ext>
            </a:extLst>
          </p:cNvPr>
          <p:cNvSpPr txBox="1">
            <a:spLocks/>
          </p:cNvSpPr>
          <p:nvPr/>
        </p:nvSpPr>
        <p:spPr>
          <a:xfrm>
            <a:off x="4575390" y="5650028"/>
            <a:ext cx="3975108" cy="694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151515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  <a:t>employees</a:t>
            </a:r>
          </a:p>
        </p:txBody>
      </p:sp>
      <p:sp>
        <p:nvSpPr>
          <p:cNvPr id="28" name="Google Shape;123;p14">
            <a:extLst>
              <a:ext uri="{FF2B5EF4-FFF2-40B4-BE49-F238E27FC236}">
                <a16:creationId xmlns:a16="http://schemas.microsoft.com/office/drawing/2014/main" id="{D7C5D4EB-22F8-CAD3-1D98-88CD22F8C5AC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3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4" grpId="0" animBg="1"/>
      <p:bldP spid="15" grpId="0" animBg="1"/>
      <p:bldP spid="16" grpId="0" animBg="1"/>
      <p:bldP spid="18" grpId="0"/>
      <p:bldP spid="19" grpId="0" build="p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4B115-FD9D-B27C-9B23-146AD058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28D8E4-2E8F-2535-61CD-A78F25494C76}"/>
              </a:ext>
            </a:extLst>
          </p:cNvPr>
          <p:cNvSpPr txBox="1">
            <a:spLocks/>
          </p:cNvSpPr>
          <p:nvPr/>
        </p:nvSpPr>
        <p:spPr>
          <a:xfrm>
            <a:off x="391091" y="335582"/>
            <a:ext cx="7373851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rgbClr val="151515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In-house </a:t>
            </a:r>
            <a:r>
              <a:rPr lang="en-DK" sz="4200" b="1" spc="-150" dirty="0">
                <a:solidFill>
                  <a:srgbClr val="B3B3B3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Manufacturing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FD32E-E020-70C2-7E0F-13C9FE4997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865" y="1379240"/>
            <a:ext cx="5090924" cy="17454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Our state-of-the-art manufacturing facility in </a:t>
            </a:r>
            <a:r>
              <a:rPr lang="en-GB" sz="1600" dirty="0" err="1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Perbál</a:t>
            </a:r>
            <a:r>
              <a:rPr lang="en-GB" sz="16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, Hungary, is the heart of our hardware production. Here, we meticulously craft our high-quality cameras and ID scanners, ensuring strict adherence to industry standards and our commitment to excellence. </a:t>
            </a:r>
            <a:endParaRPr lang="en-US" sz="1600" u="none" strike="noStrike" cap="none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B57EB-42F0-2F89-42D3-EBD5FAEB7B1C}"/>
              </a:ext>
            </a:extLst>
          </p:cNvPr>
          <p:cNvSpPr/>
          <p:nvPr/>
        </p:nvSpPr>
        <p:spPr>
          <a:xfrm>
            <a:off x="8733184" y="-47213"/>
            <a:ext cx="3500416" cy="230008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3FD53AC-AC44-D905-C370-A0A2CDBD9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0036" y="196850"/>
            <a:ext cx="335119" cy="2774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AC29EB-BD09-B3B9-C34D-24F2A6287355}"/>
              </a:ext>
            </a:extLst>
          </p:cNvPr>
          <p:cNvSpPr/>
          <p:nvPr/>
        </p:nvSpPr>
        <p:spPr>
          <a:xfrm>
            <a:off x="8733184" y="2303432"/>
            <a:ext cx="3500416" cy="230008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Google Shape;123;p14">
            <a:extLst>
              <a:ext uri="{FF2B5EF4-FFF2-40B4-BE49-F238E27FC236}">
                <a16:creationId xmlns:a16="http://schemas.microsoft.com/office/drawing/2014/main" id="{0A6DA159-BE7A-30CD-8E88-DBC782939B65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B3B3B3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B3B3B3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A541DC-F9C8-5947-AEDA-29A4FDAD7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3183" y="4666116"/>
            <a:ext cx="3500417" cy="230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FE8B58-E152-094E-88E2-95D93730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5"/>
          </a:xfrm>
          <a:prstGeom prst="rect">
            <a:avLst/>
          </a:prstGeom>
          <a:ln>
            <a:solidFill>
              <a:srgbClr val="151515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085256F-9AD7-A2F2-93C0-FF000D947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10036" y="196850"/>
            <a:ext cx="335118" cy="277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AD80D-F3DB-CF8B-E5FE-42E772A460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57749" y="1178331"/>
            <a:ext cx="9491035" cy="51967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5BBFB4-A984-3E4F-5275-C0925E3A9A39}"/>
              </a:ext>
            </a:extLst>
          </p:cNvPr>
          <p:cNvSpPr txBox="1">
            <a:spLocks/>
          </p:cNvSpPr>
          <p:nvPr/>
        </p:nvSpPr>
        <p:spPr>
          <a:xfrm>
            <a:off x="391092" y="335582"/>
            <a:ext cx="8620386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chemeClr val="bg1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Adaptive Recognition’s </a:t>
            </a:r>
            <a:r>
              <a:rPr lang="en-DK" sz="4200" b="1" spc="-150" dirty="0">
                <a:solidFill>
                  <a:srgbClr val="797979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Offices</a:t>
            </a:r>
            <a:endParaRPr lang="en-DK" sz="4200" b="1" spc="-150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2BAB64-64B6-4432-1BC3-10FE90654E2C}"/>
              </a:ext>
            </a:extLst>
          </p:cNvPr>
          <p:cNvSpPr/>
          <p:nvPr/>
        </p:nvSpPr>
        <p:spPr>
          <a:xfrm rot="11035995">
            <a:off x="6198131" y="314978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287A30-3511-230D-DC56-718771D94791}"/>
              </a:ext>
            </a:extLst>
          </p:cNvPr>
          <p:cNvCxnSpPr>
            <a:cxnSpLocks/>
          </p:cNvCxnSpPr>
          <p:nvPr/>
        </p:nvCxnSpPr>
        <p:spPr>
          <a:xfrm>
            <a:off x="6257972" y="3230727"/>
            <a:ext cx="830013" cy="2300007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E58C60-D019-F210-C928-A351F5150788}"/>
              </a:ext>
            </a:extLst>
          </p:cNvPr>
          <p:cNvSpPr txBox="1"/>
          <p:nvPr/>
        </p:nvSpPr>
        <p:spPr>
          <a:xfrm>
            <a:off x="6755973" y="5530734"/>
            <a:ext cx="2194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HUNGARY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Office, Factory &amp; Innovation Centre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54C932-CB77-F7F1-7EEB-C7FE9BF10C5E}"/>
              </a:ext>
            </a:extLst>
          </p:cNvPr>
          <p:cNvSpPr/>
          <p:nvPr/>
        </p:nvSpPr>
        <p:spPr>
          <a:xfrm rot="11035995">
            <a:off x="5907910" y="278679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795C7A-018F-B5BE-BB90-382A7DDE2C99}"/>
              </a:ext>
            </a:extLst>
          </p:cNvPr>
          <p:cNvCxnSpPr>
            <a:cxnSpLocks/>
          </p:cNvCxnSpPr>
          <p:nvPr/>
        </p:nvCxnSpPr>
        <p:spPr>
          <a:xfrm flipH="1">
            <a:off x="3519055" y="2830617"/>
            <a:ext cx="2435004" cy="2816687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A858B0-F0DF-6657-78F3-C11238D7C24D}"/>
              </a:ext>
            </a:extLst>
          </p:cNvPr>
          <p:cNvCxnSpPr>
            <a:cxnSpLocks/>
          </p:cNvCxnSpPr>
          <p:nvPr/>
        </p:nvCxnSpPr>
        <p:spPr>
          <a:xfrm flipH="1">
            <a:off x="2757055" y="5650266"/>
            <a:ext cx="762000" cy="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345F6BF-33B1-9EFD-C64D-BC0B4BE7D336}"/>
              </a:ext>
            </a:extLst>
          </p:cNvPr>
          <p:cNvSpPr txBox="1"/>
          <p:nvPr/>
        </p:nvSpPr>
        <p:spPr>
          <a:xfrm>
            <a:off x="1946718" y="5575032"/>
            <a:ext cx="8103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DENMARK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FE1F4B-9D5A-832A-3FE9-684A63B31FE6}"/>
              </a:ext>
            </a:extLst>
          </p:cNvPr>
          <p:cNvSpPr/>
          <p:nvPr/>
        </p:nvSpPr>
        <p:spPr>
          <a:xfrm rot="11035995">
            <a:off x="3490957" y="3845287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D46285-754E-D66D-0F3B-D4C9B9BDC238}"/>
              </a:ext>
            </a:extLst>
          </p:cNvPr>
          <p:cNvCxnSpPr>
            <a:cxnSpLocks/>
            <a:stCxn id="30" idx="0"/>
          </p:cNvCxnSpPr>
          <p:nvPr/>
        </p:nvCxnSpPr>
        <p:spPr>
          <a:xfrm flipH="1">
            <a:off x="1942134" y="3937477"/>
            <a:ext cx="1591806" cy="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A7B8231-2197-1581-232D-F76192DA4C69}"/>
              </a:ext>
            </a:extLst>
          </p:cNvPr>
          <p:cNvSpPr txBox="1"/>
          <p:nvPr/>
        </p:nvSpPr>
        <p:spPr>
          <a:xfrm>
            <a:off x="803637" y="3862601"/>
            <a:ext cx="1510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UNITED STATES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0596D7D-2CAB-0C9E-32E9-375E25BFECF4}"/>
              </a:ext>
            </a:extLst>
          </p:cNvPr>
          <p:cNvSpPr/>
          <p:nvPr/>
        </p:nvSpPr>
        <p:spPr>
          <a:xfrm rot="11035995">
            <a:off x="8381041" y="459416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FA910F-BB4C-1B5C-575E-17282C0E3D68}"/>
              </a:ext>
            </a:extLst>
          </p:cNvPr>
          <p:cNvCxnSpPr>
            <a:cxnSpLocks/>
          </p:cNvCxnSpPr>
          <p:nvPr/>
        </p:nvCxnSpPr>
        <p:spPr>
          <a:xfrm flipH="1" flipV="1">
            <a:off x="8439620" y="4616877"/>
            <a:ext cx="1516699" cy="5442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2A1883B-1550-459E-6452-B8E641246078}"/>
              </a:ext>
            </a:extLst>
          </p:cNvPr>
          <p:cNvSpPr txBox="1"/>
          <p:nvPr/>
        </p:nvSpPr>
        <p:spPr>
          <a:xfrm>
            <a:off x="9934974" y="4562267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SINGAPORE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41" name="Google Shape;123;p14">
            <a:extLst>
              <a:ext uri="{FF2B5EF4-FFF2-40B4-BE49-F238E27FC236}">
                <a16:creationId xmlns:a16="http://schemas.microsoft.com/office/drawing/2014/main" id="{0EEA7662-A9AF-E818-6F78-384BC08B85EB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D7E146F-676F-5893-9FCF-A8F6F74D21C3}"/>
              </a:ext>
            </a:extLst>
          </p:cNvPr>
          <p:cNvSpPr/>
          <p:nvPr/>
        </p:nvSpPr>
        <p:spPr>
          <a:xfrm rot="11035995">
            <a:off x="6268400" y="3051371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2088562-CD01-327C-DD09-744994F69894}"/>
              </a:ext>
            </a:extLst>
          </p:cNvPr>
          <p:cNvCxnSpPr>
            <a:cxnSpLocks/>
          </p:cNvCxnSpPr>
          <p:nvPr/>
        </p:nvCxnSpPr>
        <p:spPr>
          <a:xfrm flipH="1">
            <a:off x="6314549" y="1834466"/>
            <a:ext cx="442993" cy="1263054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B23CF15-7214-F727-BFE2-6BD4C4C81002}"/>
              </a:ext>
            </a:extLst>
          </p:cNvPr>
          <p:cNvSpPr txBox="1"/>
          <p:nvPr/>
        </p:nvSpPr>
        <p:spPr>
          <a:xfrm>
            <a:off x="6767201" y="1458140"/>
            <a:ext cx="834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SLOVAKIA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5604FF2-1347-E433-D621-49D1AE5B8CDB}"/>
              </a:ext>
            </a:extLst>
          </p:cNvPr>
          <p:cNvSpPr/>
          <p:nvPr/>
        </p:nvSpPr>
        <p:spPr>
          <a:xfrm rot="11035995">
            <a:off x="6162617" y="3036148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616D16-11CB-6E72-9128-FDF5EBDEF8C2}"/>
              </a:ext>
            </a:extLst>
          </p:cNvPr>
          <p:cNvCxnSpPr>
            <a:cxnSpLocks/>
          </p:cNvCxnSpPr>
          <p:nvPr/>
        </p:nvCxnSpPr>
        <p:spPr>
          <a:xfrm>
            <a:off x="6010635" y="1701259"/>
            <a:ext cx="196335" cy="1394898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2647FA4-F42B-0E50-C20F-2FD5A7689DE2}"/>
              </a:ext>
            </a:extLst>
          </p:cNvPr>
          <p:cNvSpPr txBox="1"/>
          <p:nvPr/>
        </p:nvSpPr>
        <p:spPr>
          <a:xfrm>
            <a:off x="5354041" y="1318204"/>
            <a:ext cx="1289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CZECK REPUBLIC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01ECBE5-4D8E-66CA-36EF-D5B9F2F6420E}"/>
              </a:ext>
            </a:extLst>
          </p:cNvPr>
          <p:cNvSpPr/>
          <p:nvPr/>
        </p:nvSpPr>
        <p:spPr>
          <a:xfrm rot="11035995">
            <a:off x="6200933" y="3282991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8E74302-4B51-D055-1CF3-4FDC569C32B0}"/>
              </a:ext>
            </a:extLst>
          </p:cNvPr>
          <p:cNvCxnSpPr>
            <a:cxnSpLocks/>
          </p:cNvCxnSpPr>
          <p:nvPr/>
        </p:nvCxnSpPr>
        <p:spPr>
          <a:xfrm flipH="1">
            <a:off x="5605456" y="3320583"/>
            <a:ext cx="650808" cy="216815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C13D47F-E6B5-5AA2-9A97-9CC894D595B4}"/>
              </a:ext>
            </a:extLst>
          </p:cNvPr>
          <p:cNvSpPr txBox="1"/>
          <p:nvPr/>
        </p:nvSpPr>
        <p:spPr>
          <a:xfrm>
            <a:off x="5014346" y="5530734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SERBIA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2D3115B-1B86-F6A2-7177-976F9E7CCF01}"/>
              </a:ext>
            </a:extLst>
          </p:cNvPr>
          <p:cNvSpPr/>
          <p:nvPr/>
        </p:nvSpPr>
        <p:spPr>
          <a:xfrm rot="11035995">
            <a:off x="7102808" y="3974446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A690A0D-E6E3-AAD0-950A-A3327B7F8655}"/>
              </a:ext>
            </a:extLst>
          </p:cNvPr>
          <p:cNvCxnSpPr>
            <a:cxnSpLocks/>
            <a:stCxn id="57" idx="1"/>
          </p:cNvCxnSpPr>
          <p:nvPr/>
        </p:nvCxnSpPr>
        <p:spPr>
          <a:xfrm>
            <a:off x="7179275" y="4055390"/>
            <a:ext cx="492382" cy="846322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A42DE3A-354F-CCC7-74A4-67AF16E10B71}"/>
              </a:ext>
            </a:extLst>
          </p:cNvPr>
          <p:cNvSpPr txBox="1"/>
          <p:nvPr/>
        </p:nvSpPr>
        <p:spPr>
          <a:xfrm>
            <a:off x="7449785" y="4895832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DUBAI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2301258-6C89-E7B7-5088-F8B7013A2F0B}"/>
              </a:ext>
            </a:extLst>
          </p:cNvPr>
          <p:cNvSpPr/>
          <p:nvPr/>
        </p:nvSpPr>
        <p:spPr>
          <a:xfrm rot="11035995">
            <a:off x="3529583" y="3241068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4B058FA-F905-DF71-A4B3-A5678249F2AB}"/>
              </a:ext>
            </a:extLst>
          </p:cNvPr>
          <p:cNvCxnSpPr>
            <a:cxnSpLocks/>
          </p:cNvCxnSpPr>
          <p:nvPr/>
        </p:nvCxnSpPr>
        <p:spPr>
          <a:xfrm flipH="1">
            <a:off x="1942134" y="3294519"/>
            <a:ext cx="1591806" cy="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98C4648-29FE-C2F5-3B2E-EA01C3012276}"/>
              </a:ext>
            </a:extLst>
          </p:cNvPr>
          <p:cNvSpPr txBox="1"/>
          <p:nvPr/>
        </p:nvSpPr>
        <p:spPr>
          <a:xfrm>
            <a:off x="803637" y="3219643"/>
            <a:ext cx="1510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CANADA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6D9819D-E177-6097-76C7-1F8F45CCD880}"/>
              </a:ext>
            </a:extLst>
          </p:cNvPr>
          <p:cNvSpPr/>
          <p:nvPr/>
        </p:nvSpPr>
        <p:spPr>
          <a:xfrm rot="11035995">
            <a:off x="5837857" y="254145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2B93053-171D-C38D-EFB5-ECD5D194E11F}"/>
              </a:ext>
            </a:extLst>
          </p:cNvPr>
          <p:cNvCxnSpPr>
            <a:cxnSpLocks/>
          </p:cNvCxnSpPr>
          <p:nvPr/>
        </p:nvCxnSpPr>
        <p:spPr>
          <a:xfrm flipH="1">
            <a:off x="5144947" y="2594904"/>
            <a:ext cx="697267" cy="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B83968E9-2552-5055-109E-286B3F0452D0}"/>
              </a:ext>
            </a:extLst>
          </p:cNvPr>
          <p:cNvSpPr txBox="1"/>
          <p:nvPr/>
        </p:nvSpPr>
        <p:spPr>
          <a:xfrm>
            <a:off x="4323896" y="2466080"/>
            <a:ext cx="821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NORWAY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34E2DDC-1D3D-6502-1322-B1E0C2E8BDC9}"/>
              </a:ext>
            </a:extLst>
          </p:cNvPr>
          <p:cNvSpPr/>
          <p:nvPr/>
        </p:nvSpPr>
        <p:spPr>
          <a:xfrm rot="11035995">
            <a:off x="6024179" y="2653769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245F8E0-7837-95F8-9F0A-4D64ECFBCBD8}"/>
              </a:ext>
            </a:extLst>
          </p:cNvPr>
          <p:cNvCxnSpPr>
            <a:cxnSpLocks/>
          </p:cNvCxnSpPr>
          <p:nvPr/>
        </p:nvCxnSpPr>
        <p:spPr>
          <a:xfrm>
            <a:off x="5787963" y="2112960"/>
            <a:ext cx="282365" cy="586958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AB046EB-3BBA-E0DF-9AC9-4D5BDBCC2379}"/>
              </a:ext>
            </a:extLst>
          </p:cNvPr>
          <p:cNvSpPr txBox="1"/>
          <p:nvPr/>
        </p:nvSpPr>
        <p:spPr>
          <a:xfrm>
            <a:off x="5045933" y="1970506"/>
            <a:ext cx="821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SWEDEN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DD5EFFD-85CC-E98F-03ED-0389213BDD55}"/>
              </a:ext>
            </a:extLst>
          </p:cNvPr>
          <p:cNvSpPr/>
          <p:nvPr/>
        </p:nvSpPr>
        <p:spPr>
          <a:xfrm rot="11035995">
            <a:off x="8344265" y="4479496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2AC651B-3D27-738D-872D-880D955FE570}"/>
              </a:ext>
            </a:extLst>
          </p:cNvPr>
          <p:cNvCxnSpPr>
            <a:cxnSpLocks/>
          </p:cNvCxnSpPr>
          <p:nvPr/>
        </p:nvCxnSpPr>
        <p:spPr>
          <a:xfrm flipH="1">
            <a:off x="8421635" y="4020595"/>
            <a:ext cx="1511140" cy="480405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DFE823A-A3F5-F836-AFEF-603CD379AF4E}"/>
              </a:ext>
            </a:extLst>
          </p:cNvPr>
          <p:cNvSpPr txBox="1"/>
          <p:nvPr/>
        </p:nvSpPr>
        <p:spPr>
          <a:xfrm>
            <a:off x="9951766" y="3743771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MALAYSIA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429546E-E3EB-82B4-CE82-BE74F337EC8C}"/>
              </a:ext>
            </a:extLst>
          </p:cNvPr>
          <p:cNvSpPr/>
          <p:nvPr/>
        </p:nvSpPr>
        <p:spPr>
          <a:xfrm rot="11035995">
            <a:off x="8519195" y="481284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43C6F8A-F144-22A6-508E-9D63194DD8F3}"/>
              </a:ext>
            </a:extLst>
          </p:cNvPr>
          <p:cNvCxnSpPr>
            <a:cxnSpLocks/>
          </p:cNvCxnSpPr>
          <p:nvPr/>
        </p:nvCxnSpPr>
        <p:spPr>
          <a:xfrm flipH="1" flipV="1">
            <a:off x="8556824" y="4854924"/>
            <a:ext cx="1375951" cy="240963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EF5212A-636D-120C-CDAF-1613FC63A463}"/>
              </a:ext>
            </a:extLst>
          </p:cNvPr>
          <p:cNvSpPr txBox="1"/>
          <p:nvPr/>
        </p:nvSpPr>
        <p:spPr>
          <a:xfrm>
            <a:off x="9932775" y="4985096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INDONESIA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A96F251-65BA-BC2C-B008-C49777A75A15}"/>
              </a:ext>
            </a:extLst>
          </p:cNvPr>
          <p:cNvSpPr/>
          <p:nvPr/>
        </p:nvSpPr>
        <p:spPr>
          <a:xfrm rot="11035995">
            <a:off x="8916122" y="4372341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8155D6B-696E-D76B-A0C0-7D8D8E89833D}"/>
              </a:ext>
            </a:extLst>
          </p:cNvPr>
          <p:cNvCxnSpPr>
            <a:cxnSpLocks/>
          </p:cNvCxnSpPr>
          <p:nvPr/>
        </p:nvCxnSpPr>
        <p:spPr>
          <a:xfrm flipH="1">
            <a:off x="8950036" y="4358805"/>
            <a:ext cx="965416" cy="7770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6FBF242-8635-88F8-E560-4AF5E816B3D1}"/>
              </a:ext>
            </a:extLst>
          </p:cNvPr>
          <p:cNvSpPr txBox="1"/>
          <p:nvPr/>
        </p:nvSpPr>
        <p:spPr>
          <a:xfrm>
            <a:off x="9932775" y="4148943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PHILIPPINES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46666E1-EABC-A150-C68F-2255A9C07CB0}"/>
              </a:ext>
            </a:extLst>
          </p:cNvPr>
          <p:cNvSpPr/>
          <p:nvPr/>
        </p:nvSpPr>
        <p:spPr>
          <a:xfrm rot="11035995">
            <a:off x="8312881" y="4308276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94E516F-37AD-9668-DE52-F463BACFB27A}"/>
              </a:ext>
            </a:extLst>
          </p:cNvPr>
          <p:cNvCxnSpPr>
            <a:cxnSpLocks/>
          </p:cNvCxnSpPr>
          <p:nvPr/>
        </p:nvCxnSpPr>
        <p:spPr>
          <a:xfrm flipH="1">
            <a:off x="8359030" y="3563644"/>
            <a:ext cx="1564619" cy="79217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9F1FF53-28AE-B585-C2F7-561AC14F7F37}"/>
              </a:ext>
            </a:extLst>
          </p:cNvPr>
          <p:cNvSpPr txBox="1"/>
          <p:nvPr/>
        </p:nvSpPr>
        <p:spPr>
          <a:xfrm>
            <a:off x="9942640" y="3366379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THAILAND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8DBD07-D664-A1E3-6EAB-3A52E997ECDC}"/>
              </a:ext>
            </a:extLst>
          </p:cNvPr>
          <p:cNvSpPr/>
          <p:nvPr/>
        </p:nvSpPr>
        <p:spPr>
          <a:xfrm rot="11035995">
            <a:off x="5984768" y="3338515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DF7938D-B4EA-D7EF-C998-B6F5EF1AA573}"/>
              </a:ext>
            </a:extLst>
          </p:cNvPr>
          <p:cNvCxnSpPr>
            <a:cxnSpLocks/>
          </p:cNvCxnSpPr>
          <p:nvPr/>
        </p:nvCxnSpPr>
        <p:spPr>
          <a:xfrm flipH="1">
            <a:off x="5290351" y="3374830"/>
            <a:ext cx="737362" cy="166033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57E7D3E8-F7D2-C9FF-5C29-A045D607B654}"/>
              </a:ext>
            </a:extLst>
          </p:cNvPr>
          <p:cNvSpPr txBox="1"/>
          <p:nvPr/>
        </p:nvSpPr>
        <p:spPr>
          <a:xfrm>
            <a:off x="5011408" y="5011853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ITALY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18804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9" grpId="0"/>
      <p:bldP spid="20" grpId="0" animBg="1"/>
      <p:bldP spid="29" grpId="0"/>
      <p:bldP spid="30" grpId="0" animBg="1"/>
      <p:bldP spid="34" grpId="0"/>
      <p:bldP spid="35" grpId="0" animBg="1"/>
      <p:bldP spid="40" grpId="0"/>
      <p:bldP spid="43" grpId="0" animBg="1"/>
      <p:bldP spid="47" grpId="0"/>
      <p:bldP spid="48" grpId="0" animBg="1"/>
      <p:bldP spid="51" grpId="0"/>
      <p:bldP spid="52" grpId="0" animBg="1"/>
      <p:bldP spid="56" grpId="0"/>
      <p:bldP spid="57" grpId="0" animBg="1"/>
      <p:bldP spid="60" grpId="0"/>
      <p:bldP spid="62" grpId="0" animBg="1"/>
      <p:bldP spid="64" grpId="0"/>
      <p:bldP spid="65" grpId="0" animBg="1"/>
      <p:bldP spid="68" grpId="0"/>
      <p:bldP spid="69" grpId="0" animBg="1"/>
      <p:bldP spid="73" grpId="0"/>
      <p:bldP spid="74" grpId="0" animBg="1"/>
      <p:bldP spid="78" grpId="0"/>
      <p:bldP spid="79" grpId="0" animBg="1"/>
      <p:bldP spid="82" grpId="0"/>
      <p:bldP spid="83" grpId="0" animBg="1"/>
      <p:bldP spid="86" grpId="0"/>
      <p:bldP spid="87" grpId="0" animBg="1"/>
      <p:bldP spid="90" grpId="0"/>
      <p:bldP spid="96" grpId="0" animBg="1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FE8B58-E152-094E-88E2-95D93730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7866" y="6497129"/>
            <a:ext cx="1727935" cy="140325"/>
          </a:xfrm>
          <a:prstGeom prst="rect">
            <a:avLst/>
          </a:prstGeom>
          <a:ln>
            <a:solidFill>
              <a:srgbClr val="151515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085256F-9AD7-A2F2-93C0-FF000D947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10036" y="196850"/>
            <a:ext cx="335118" cy="277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AD80D-F3DB-CF8B-E5FE-42E772A460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57749" y="1178331"/>
            <a:ext cx="9491035" cy="51967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5BBFB4-A984-3E4F-5275-C0925E3A9A39}"/>
              </a:ext>
            </a:extLst>
          </p:cNvPr>
          <p:cNvSpPr txBox="1">
            <a:spLocks/>
          </p:cNvSpPr>
          <p:nvPr/>
        </p:nvSpPr>
        <p:spPr>
          <a:xfrm>
            <a:off x="391092" y="335582"/>
            <a:ext cx="10159232" cy="104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sz="4200" b="1" spc="-150" dirty="0">
                <a:solidFill>
                  <a:schemeClr val="bg1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Adaptive Recognition’s </a:t>
            </a:r>
            <a:r>
              <a:rPr lang="en-DK" sz="4200" b="1" spc="-150" dirty="0">
                <a:solidFill>
                  <a:srgbClr val="797979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</a:rPr>
              <a:t>Prime Partners</a:t>
            </a:r>
            <a:endParaRPr lang="en-DK" sz="4200" b="1" spc="-150" dirty="0">
              <a:solidFill>
                <a:srgbClr val="B3B3B3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2BAB64-64B6-4432-1BC3-10FE90654E2C}"/>
              </a:ext>
            </a:extLst>
          </p:cNvPr>
          <p:cNvSpPr/>
          <p:nvPr/>
        </p:nvSpPr>
        <p:spPr>
          <a:xfrm rot="11035995">
            <a:off x="6198131" y="314978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287A30-3511-230D-DC56-718771D94791}"/>
              </a:ext>
            </a:extLst>
          </p:cNvPr>
          <p:cNvCxnSpPr>
            <a:cxnSpLocks/>
          </p:cNvCxnSpPr>
          <p:nvPr/>
        </p:nvCxnSpPr>
        <p:spPr>
          <a:xfrm>
            <a:off x="6257972" y="3230727"/>
            <a:ext cx="830013" cy="2300007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E58C60-D019-F210-C928-A351F5150788}"/>
              </a:ext>
            </a:extLst>
          </p:cNvPr>
          <p:cNvSpPr txBox="1"/>
          <p:nvPr/>
        </p:nvSpPr>
        <p:spPr>
          <a:xfrm>
            <a:off x="6755973" y="5530734"/>
            <a:ext cx="2194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HUNGARY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Office, Factory &amp; Innovation Centre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54C932-CB77-F7F1-7EEB-C7FE9BF10C5E}"/>
              </a:ext>
            </a:extLst>
          </p:cNvPr>
          <p:cNvSpPr/>
          <p:nvPr/>
        </p:nvSpPr>
        <p:spPr>
          <a:xfrm rot="11035995">
            <a:off x="5907910" y="278679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795C7A-018F-B5BE-BB90-382A7DDE2C99}"/>
              </a:ext>
            </a:extLst>
          </p:cNvPr>
          <p:cNvCxnSpPr>
            <a:cxnSpLocks/>
          </p:cNvCxnSpPr>
          <p:nvPr/>
        </p:nvCxnSpPr>
        <p:spPr>
          <a:xfrm flipH="1">
            <a:off x="3519055" y="2830617"/>
            <a:ext cx="2435004" cy="2816687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A858B0-F0DF-6657-78F3-C11238D7C24D}"/>
              </a:ext>
            </a:extLst>
          </p:cNvPr>
          <p:cNvCxnSpPr>
            <a:cxnSpLocks/>
          </p:cNvCxnSpPr>
          <p:nvPr/>
        </p:nvCxnSpPr>
        <p:spPr>
          <a:xfrm flipH="1">
            <a:off x="2757055" y="5650266"/>
            <a:ext cx="762000" cy="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345F6BF-33B1-9EFD-C64D-BC0B4BE7D336}"/>
              </a:ext>
            </a:extLst>
          </p:cNvPr>
          <p:cNvSpPr txBox="1"/>
          <p:nvPr/>
        </p:nvSpPr>
        <p:spPr>
          <a:xfrm>
            <a:off x="1946718" y="5575032"/>
            <a:ext cx="8103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DENMARK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FE1F4B-9D5A-832A-3FE9-684A63B31FE6}"/>
              </a:ext>
            </a:extLst>
          </p:cNvPr>
          <p:cNvSpPr/>
          <p:nvPr/>
        </p:nvSpPr>
        <p:spPr>
          <a:xfrm rot="11035995">
            <a:off x="3490957" y="3845287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D46285-754E-D66D-0F3B-D4C9B9BDC238}"/>
              </a:ext>
            </a:extLst>
          </p:cNvPr>
          <p:cNvCxnSpPr>
            <a:cxnSpLocks/>
            <a:stCxn id="30" idx="0"/>
          </p:cNvCxnSpPr>
          <p:nvPr/>
        </p:nvCxnSpPr>
        <p:spPr>
          <a:xfrm flipH="1">
            <a:off x="1942134" y="3937477"/>
            <a:ext cx="1591806" cy="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A7B8231-2197-1581-232D-F76192DA4C69}"/>
              </a:ext>
            </a:extLst>
          </p:cNvPr>
          <p:cNvSpPr txBox="1"/>
          <p:nvPr/>
        </p:nvSpPr>
        <p:spPr>
          <a:xfrm>
            <a:off x="803637" y="3862601"/>
            <a:ext cx="1510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UNITED STATES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0596D7D-2CAB-0C9E-32E9-375E25BFECF4}"/>
              </a:ext>
            </a:extLst>
          </p:cNvPr>
          <p:cNvSpPr/>
          <p:nvPr/>
        </p:nvSpPr>
        <p:spPr>
          <a:xfrm rot="11035995">
            <a:off x="8381041" y="459416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FA910F-BB4C-1B5C-575E-17282C0E3D68}"/>
              </a:ext>
            </a:extLst>
          </p:cNvPr>
          <p:cNvCxnSpPr>
            <a:cxnSpLocks/>
          </p:cNvCxnSpPr>
          <p:nvPr/>
        </p:nvCxnSpPr>
        <p:spPr>
          <a:xfrm flipH="1" flipV="1">
            <a:off x="8439620" y="4616877"/>
            <a:ext cx="1516699" cy="5442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2A1883B-1550-459E-6452-B8E641246078}"/>
              </a:ext>
            </a:extLst>
          </p:cNvPr>
          <p:cNvSpPr txBox="1"/>
          <p:nvPr/>
        </p:nvSpPr>
        <p:spPr>
          <a:xfrm>
            <a:off x="9934974" y="4562267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SINGAPORE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41" name="Google Shape;123;p14">
            <a:extLst>
              <a:ext uri="{FF2B5EF4-FFF2-40B4-BE49-F238E27FC236}">
                <a16:creationId xmlns:a16="http://schemas.microsoft.com/office/drawing/2014/main" id="{0EEA7662-A9AF-E818-6F78-384BC08B85EB}"/>
              </a:ext>
            </a:extLst>
          </p:cNvPr>
          <p:cNvSpPr txBox="1"/>
          <p:nvPr/>
        </p:nvSpPr>
        <p:spPr>
          <a:xfrm>
            <a:off x="9651377" y="6581094"/>
            <a:ext cx="2582225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700" dirty="0">
                <a:solidFill>
                  <a:srgbClr val="797979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  <a:sym typeface="Roboto Light"/>
              </a:rPr>
              <a:t>Confidential - property of Adaptive Recognition Hungary Inc.</a:t>
            </a:r>
            <a:endParaRPr sz="7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rgbClr val="797979"/>
              </a:solidFill>
              <a:latin typeface="Urbanist" panose="020B0A04040200000203" pitchFamily="34" charset="77"/>
              <a:ea typeface="Urbanist" panose="020B0A04040200000203" pitchFamily="34" charset="77"/>
              <a:cs typeface="Urbanist" panose="020B0A04040200000203" pitchFamily="34" charset="77"/>
              <a:sym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D7E146F-676F-5893-9FCF-A8F6F74D21C3}"/>
              </a:ext>
            </a:extLst>
          </p:cNvPr>
          <p:cNvSpPr/>
          <p:nvPr/>
        </p:nvSpPr>
        <p:spPr>
          <a:xfrm rot="11035995">
            <a:off x="6268400" y="3051371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2088562-CD01-327C-DD09-744994F69894}"/>
              </a:ext>
            </a:extLst>
          </p:cNvPr>
          <p:cNvCxnSpPr>
            <a:cxnSpLocks/>
          </p:cNvCxnSpPr>
          <p:nvPr/>
        </p:nvCxnSpPr>
        <p:spPr>
          <a:xfrm flipH="1">
            <a:off x="6314549" y="1834466"/>
            <a:ext cx="442993" cy="1263054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B23CF15-7214-F727-BFE2-6BD4C4C81002}"/>
              </a:ext>
            </a:extLst>
          </p:cNvPr>
          <p:cNvSpPr txBox="1"/>
          <p:nvPr/>
        </p:nvSpPr>
        <p:spPr>
          <a:xfrm>
            <a:off x="6767201" y="1458140"/>
            <a:ext cx="834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SLOVAKIA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5604FF2-1347-E433-D621-49D1AE5B8CDB}"/>
              </a:ext>
            </a:extLst>
          </p:cNvPr>
          <p:cNvSpPr/>
          <p:nvPr/>
        </p:nvSpPr>
        <p:spPr>
          <a:xfrm rot="11035995">
            <a:off x="6162617" y="3036148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616D16-11CB-6E72-9128-FDF5EBDEF8C2}"/>
              </a:ext>
            </a:extLst>
          </p:cNvPr>
          <p:cNvCxnSpPr>
            <a:cxnSpLocks/>
          </p:cNvCxnSpPr>
          <p:nvPr/>
        </p:nvCxnSpPr>
        <p:spPr>
          <a:xfrm>
            <a:off x="6010635" y="1701259"/>
            <a:ext cx="196335" cy="1394898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2647FA4-F42B-0E50-C20F-2FD5A7689DE2}"/>
              </a:ext>
            </a:extLst>
          </p:cNvPr>
          <p:cNvSpPr txBox="1"/>
          <p:nvPr/>
        </p:nvSpPr>
        <p:spPr>
          <a:xfrm>
            <a:off x="5354041" y="1318204"/>
            <a:ext cx="1289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CZECK REPUBLIC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01ECBE5-4D8E-66CA-36EF-D5B9F2F6420E}"/>
              </a:ext>
            </a:extLst>
          </p:cNvPr>
          <p:cNvSpPr/>
          <p:nvPr/>
        </p:nvSpPr>
        <p:spPr>
          <a:xfrm rot="11035995">
            <a:off x="6200933" y="3282991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8E74302-4B51-D055-1CF3-4FDC569C32B0}"/>
              </a:ext>
            </a:extLst>
          </p:cNvPr>
          <p:cNvCxnSpPr>
            <a:cxnSpLocks/>
          </p:cNvCxnSpPr>
          <p:nvPr/>
        </p:nvCxnSpPr>
        <p:spPr>
          <a:xfrm flipH="1">
            <a:off x="5605456" y="3320583"/>
            <a:ext cx="650808" cy="216815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C13D47F-E6B5-5AA2-9A97-9CC894D595B4}"/>
              </a:ext>
            </a:extLst>
          </p:cNvPr>
          <p:cNvSpPr txBox="1"/>
          <p:nvPr/>
        </p:nvSpPr>
        <p:spPr>
          <a:xfrm>
            <a:off x="5014346" y="5530734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SERBIA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2D3115B-1B86-F6A2-7177-976F9E7CCF01}"/>
              </a:ext>
            </a:extLst>
          </p:cNvPr>
          <p:cNvSpPr/>
          <p:nvPr/>
        </p:nvSpPr>
        <p:spPr>
          <a:xfrm rot="11035995">
            <a:off x="7102808" y="3974446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A690A0D-E6E3-AAD0-950A-A3327B7F8655}"/>
              </a:ext>
            </a:extLst>
          </p:cNvPr>
          <p:cNvCxnSpPr>
            <a:cxnSpLocks/>
            <a:stCxn id="57" idx="1"/>
          </p:cNvCxnSpPr>
          <p:nvPr/>
        </p:nvCxnSpPr>
        <p:spPr>
          <a:xfrm>
            <a:off x="7179275" y="4055390"/>
            <a:ext cx="492382" cy="846322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A42DE3A-354F-CCC7-74A4-67AF16E10B71}"/>
              </a:ext>
            </a:extLst>
          </p:cNvPr>
          <p:cNvSpPr txBox="1"/>
          <p:nvPr/>
        </p:nvSpPr>
        <p:spPr>
          <a:xfrm>
            <a:off x="7449785" y="4895832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DUBAI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2301258-6C89-E7B7-5088-F8B7013A2F0B}"/>
              </a:ext>
            </a:extLst>
          </p:cNvPr>
          <p:cNvSpPr/>
          <p:nvPr/>
        </p:nvSpPr>
        <p:spPr>
          <a:xfrm rot="11035995">
            <a:off x="3529583" y="3241068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4B058FA-F905-DF71-A4B3-A5678249F2AB}"/>
              </a:ext>
            </a:extLst>
          </p:cNvPr>
          <p:cNvCxnSpPr>
            <a:cxnSpLocks/>
          </p:cNvCxnSpPr>
          <p:nvPr/>
        </p:nvCxnSpPr>
        <p:spPr>
          <a:xfrm flipH="1">
            <a:off x="1942134" y="3294519"/>
            <a:ext cx="1591806" cy="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98C4648-29FE-C2F5-3B2E-EA01C3012276}"/>
              </a:ext>
            </a:extLst>
          </p:cNvPr>
          <p:cNvSpPr txBox="1"/>
          <p:nvPr/>
        </p:nvSpPr>
        <p:spPr>
          <a:xfrm>
            <a:off x="803637" y="3219643"/>
            <a:ext cx="1510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CANADA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6D9819D-E177-6097-76C7-1F8F45CCD880}"/>
              </a:ext>
            </a:extLst>
          </p:cNvPr>
          <p:cNvSpPr/>
          <p:nvPr/>
        </p:nvSpPr>
        <p:spPr>
          <a:xfrm rot="11035995">
            <a:off x="5837857" y="254145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2B93053-171D-C38D-EFB5-ECD5D194E11F}"/>
              </a:ext>
            </a:extLst>
          </p:cNvPr>
          <p:cNvCxnSpPr>
            <a:cxnSpLocks/>
          </p:cNvCxnSpPr>
          <p:nvPr/>
        </p:nvCxnSpPr>
        <p:spPr>
          <a:xfrm flipH="1">
            <a:off x="5144947" y="2594904"/>
            <a:ext cx="697267" cy="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B83968E9-2552-5055-109E-286B3F0452D0}"/>
              </a:ext>
            </a:extLst>
          </p:cNvPr>
          <p:cNvSpPr txBox="1"/>
          <p:nvPr/>
        </p:nvSpPr>
        <p:spPr>
          <a:xfrm>
            <a:off x="4323896" y="2466080"/>
            <a:ext cx="821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NORWAY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34E2DDC-1D3D-6502-1322-B1E0C2E8BDC9}"/>
              </a:ext>
            </a:extLst>
          </p:cNvPr>
          <p:cNvSpPr/>
          <p:nvPr/>
        </p:nvSpPr>
        <p:spPr>
          <a:xfrm rot="11035995">
            <a:off x="6024179" y="2653769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245F8E0-7837-95F8-9F0A-4D64ECFBCBD8}"/>
              </a:ext>
            </a:extLst>
          </p:cNvPr>
          <p:cNvCxnSpPr>
            <a:cxnSpLocks/>
          </p:cNvCxnSpPr>
          <p:nvPr/>
        </p:nvCxnSpPr>
        <p:spPr>
          <a:xfrm>
            <a:off x="5787963" y="2112960"/>
            <a:ext cx="282365" cy="586958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AB046EB-3BBA-E0DF-9AC9-4D5BDBCC2379}"/>
              </a:ext>
            </a:extLst>
          </p:cNvPr>
          <p:cNvSpPr txBox="1"/>
          <p:nvPr/>
        </p:nvSpPr>
        <p:spPr>
          <a:xfrm>
            <a:off x="5045933" y="1970506"/>
            <a:ext cx="821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SWEDEN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DD5EFFD-85CC-E98F-03ED-0389213BDD55}"/>
              </a:ext>
            </a:extLst>
          </p:cNvPr>
          <p:cNvSpPr/>
          <p:nvPr/>
        </p:nvSpPr>
        <p:spPr>
          <a:xfrm rot="11035995">
            <a:off x="8344265" y="4479496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2AC651B-3D27-738D-872D-880D955FE570}"/>
              </a:ext>
            </a:extLst>
          </p:cNvPr>
          <p:cNvCxnSpPr>
            <a:cxnSpLocks/>
          </p:cNvCxnSpPr>
          <p:nvPr/>
        </p:nvCxnSpPr>
        <p:spPr>
          <a:xfrm flipH="1">
            <a:off x="8421635" y="4020595"/>
            <a:ext cx="1511140" cy="480405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DFE823A-A3F5-F836-AFEF-603CD379AF4E}"/>
              </a:ext>
            </a:extLst>
          </p:cNvPr>
          <p:cNvSpPr txBox="1"/>
          <p:nvPr/>
        </p:nvSpPr>
        <p:spPr>
          <a:xfrm>
            <a:off x="9951766" y="3743771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MALAYSIA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429546E-E3EB-82B4-CE82-BE74F337EC8C}"/>
              </a:ext>
            </a:extLst>
          </p:cNvPr>
          <p:cNvSpPr/>
          <p:nvPr/>
        </p:nvSpPr>
        <p:spPr>
          <a:xfrm rot="11035995">
            <a:off x="8519195" y="4812843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43C6F8A-F144-22A6-508E-9D63194DD8F3}"/>
              </a:ext>
            </a:extLst>
          </p:cNvPr>
          <p:cNvCxnSpPr>
            <a:cxnSpLocks/>
          </p:cNvCxnSpPr>
          <p:nvPr/>
        </p:nvCxnSpPr>
        <p:spPr>
          <a:xfrm flipH="1" flipV="1">
            <a:off x="8556824" y="4854924"/>
            <a:ext cx="1375951" cy="240963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EF5212A-636D-120C-CDAF-1613FC63A463}"/>
              </a:ext>
            </a:extLst>
          </p:cNvPr>
          <p:cNvSpPr txBox="1"/>
          <p:nvPr/>
        </p:nvSpPr>
        <p:spPr>
          <a:xfrm>
            <a:off x="9932775" y="4985096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INDONESIA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A96F251-65BA-BC2C-B008-C49777A75A15}"/>
              </a:ext>
            </a:extLst>
          </p:cNvPr>
          <p:cNvSpPr/>
          <p:nvPr/>
        </p:nvSpPr>
        <p:spPr>
          <a:xfrm rot="11035995">
            <a:off x="8916122" y="4372341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8155D6B-696E-D76B-A0C0-7D8D8E89833D}"/>
              </a:ext>
            </a:extLst>
          </p:cNvPr>
          <p:cNvCxnSpPr>
            <a:cxnSpLocks/>
          </p:cNvCxnSpPr>
          <p:nvPr/>
        </p:nvCxnSpPr>
        <p:spPr>
          <a:xfrm flipH="1">
            <a:off x="8950036" y="4358805"/>
            <a:ext cx="965416" cy="7770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6FBF242-8635-88F8-E560-4AF5E816B3D1}"/>
              </a:ext>
            </a:extLst>
          </p:cNvPr>
          <p:cNvSpPr txBox="1"/>
          <p:nvPr/>
        </p:nvSpPr>
        <p:spPr>
          <a:xfrm>
            <a:off x="9932775" y="4148943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PHILIPPINES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46666E1-EABC-A150-C68F-2255A9C07CB0}"/>
              </a:ext>
            </a:extLst>
          </p:cNvPr>
          <p:cNvSpPr/>
          <p:nvPr/>
        </p:nvSpPr>
        <p:spPr>
          <a:xfrm rot="11035995">
            <a:off x="8312881" y="4308276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94E516F-37AD-9668-DE52-F463BACFB27A}"/>
              </a:ext>
            </a:extLst>
          </p:cNvPr>
          <p:cNvCxnSpPr>
            <a:cxnSpLocks/>
          </p:cNvCxnSpPr>
          <p:nvPr/>
        </p:nvCxnSpPr>
        <p:spPr>
          <a:xfrm flipH="1">
            <a:off x="8359030" y="3563644"/>
            <a:ext cx="1564619" cy="79217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9F1FF53-28AE-B585-C2F7-561AC14F7F37}"/>
              </a:ext>
            </a:extLst>
          </p:cNvPr>
          <p:cNvSpPr txBox="1"/>
          <p:nvPr/>
        </p:nvSpPr>
        <p:spPr>
          <a:xfrm>
            <a:off x="9942640" y="3366379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THAILAND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8DBD07-D664-A1E3-6EAB-3A52E997ECDC}"/>
              </a:ext>
            </a:extLst>
          </p:cNvPr>
          <p:cNvSpPr/>
          <p:nvPr/>
        </p:nvSpPr>
        <p:spPr>
          <a:xfrm rot="11035995">
            <a:off x="5984768" y="3338515"/>
            <a:ext cx="92299" cy="92299"/>
          </a:xfrm>
          <a:prstGeom prst="ellipse">
            <a:avLst/>
          </a:prstGeom>
          <a:solidFill>
            <a:srgbClr val="E6FE28"/>
          </a:solidFill>
          <a:ln>
            <a:solidFill>
              <a:srgbClr val="E6F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DF7938D-B4EA-D7EF-C998-B6F5EF1AA573}"/>
              </a:ext>
            </a:extLst>
          </p:cNvPr>
          <p:cNvCxnSpPr>
            <a:cxnSpLocks/>
          </p:cNvCxnSpPr>
          <p:nvPr/>
        </p:nvCxnSpPr>
        <p:spPr>
          <a:xfrm flipH="1">
            <a:off x="5290351" y="3374830"/>
            <a:ext cx="737362" cy="1660330"/>
          </a:xfrm>
          <a:prstGeom prst="line">
            <a:avLst/>
          </a:prstGeom>
          <a:ln w="3175">
            <a:solidFill>
              <a:srgbClr val="E6FE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57E7D3E8-F7D2-C9FF-5C29-A045D607B654}"/>
              </a:ext>
            </a:extLst>
          </p:cNvPr>
          <p:cNvSpPr txBox="1"/>
          <p:nvPr/>
        </p:nvSpPr>
        <p:spPr>
          <a:xfrm>
            <a:off x="5011408" y="5011853"/>
            <a:ext cx="1009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b="1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ITALY</a:t>
            </a:r>
            <a:br>
              <a:rPr lang="en-DK" sz="1000" dirty="0">
                <a:solidFill>
                  <a:srgbClr val="EBEBEB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rPr>
            </a:br>
            <a:r>
              <a:rPr lang="en-DK" sz="1000" dirty="0">
                <a:solidFill>
                  <a:srgbClr val="EBEBEB"/>
                </a:solidFill>
                <a:latin typeface="Urbanist" panose="020B0A04040200000203" pitchFamily="34" charset="77"/>
                <a:ea typeface="Urbanist" panose="020B0A04040200000203" pitchFamily="34" charset="77"/>
                <a:cs typeface="Urbanist" panose="020B0A04040200000203" pitchFamily="34" charset="77"/>
              </a:rPr>
              <a:t>Office</a:t>
            </a:r>
          </a:p>
        </p:txBody>
      </p:sp>
      <p:sp>
        <p:nvSpPr>
          <p:cNvPr id="2" name="Google Shape;936;p56">
            <a:extLst>
              <a:ext uri="{FF2B5EF4-FFF2-40B4-BE49-F238E27FC236}">
                <a16:creationId xmlns:a16="http://schemas.microsoft.com/office/drawing/2014/main" id="{6ECB38FF-027D-E29E-5F72-91966930D392}"/>
              </a:ext>
            </a:extLst>
          </p:cNvPr>
          <p:cNvSpPr/>
          <p:nvPr/>
        </p:nvSpPr>
        <p:spPr>
          <a:xfrm>
            <a:off x="5213675" y="2343685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0DC94C-80B9-CD33-7C20-AF71AF204488}"/>
              </a:ext>
            </a:extLst>
          </p:cNvPr>
          <p:cNvSpPr/>
          <p:nvPr/>
        </p:nvSpPr>
        <p:spPr>
          <a:xfrm>
            <a:off x="5285823" y="2251589"/>
            <a:ext cx="9718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Iceland</a:t>
            </a:r>
            <a:r>
              <a:rPr lang="hu-HU" sz="1000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Light"/>
                <a:sym typeface="Roboto Light"/>
              </a:rPr>
              <a:t> </a:t>
            </a:r>
            <a:endParaRPr lang="en-US" sz="1000" dirty="0">
              <a:solidFill>
                <a:srgbClr val="FF000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" name="Google Shape;936;p56">
            <a:extLst>
              <a:ext uri="{FF2B5EF4-FFF2-40B4-BE49-F238E27FC236}">
                <a16:creationId xmlns:a16="http://schemas.microsoft.com/office/drawing/2014/main" id="{60090631-A116-63B9-B58B-B15C96A8C5D8}"/>
              </a:ext>
            </a:extLst>
          </p:cNvPr>
          <p:cNvSpPr/>
          <p:nvPr/>
        </p:nvSpPr>
        <p:spPr>
          <a:xfrm>
            <a:off x="6250053" y="2762723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CD55A6-6319-C893-7D08-75292A0D5FFB}"/>
              </a:ext>
            </a:extLst>
          </p:cNvPr>
          <p:cNvSpPr/>
          <p:nvPr/>
        </p:nvSpPr>
        <p:spPr>
          <a:xfrm>
            <a:off x="6294153" y="2669599"/>
            <a:ext cx="7350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Lithuania</a:t>
            </a:r>
            <a:r>
              <a:rPr lang="hu-HU" sz="1000" b="1" dirty="0">
                <a:solidFill>
                  <a:srgbClr val="FF0000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 </a:t>
            </a:r>
            <a:endParaRPr lang="en-US" sz="1000" b="1" dirty="0">
              <a:solidFill>
                <a:srgbClr val="FF0000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1" name="Google Shape;936;p56">
            <a:extLst>
              <a:ext uri="{FF2B5EF4-FFF2-40B4-BE49-F238E27FC236}">
                <a16:creationId xmlns:a16="http://schemas.microsoft.com/office/drawing/2014/main" id="{6A0FA627-3DAD-BFEC-D6DF-42310F7F1F0F}"/>
              </a:ext>
            </a:extLst>
          </p:cNvPr>
          <p:cNvSpPr/>
          <p:nvPr/>
        </p:nvSpPr>
        <p:spPr>
          <a:xfrm>
            <a:off x="5522929" y="3427641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EB8E24-E8B0-8AA0-3817-046AE0B4234E}"/>
              </a:ext>
            </a:extLst>
          </p:cNvPr>
          <p:cNvSpPr/>
          <p:nvPr/>
        </p:nvSpPr>
        <p:spPr>
          <a:xfrm>
            <a:off x="5048065" y="3339080"/>
            <a:ext cx="5843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Spain</a:t>
            </a:r>
            <a:endParaRPr lang="en-US" sz="1000" b="1" dirty="0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3" name="Google Shape;936;p56">
            <a:extLst>
              <a:ext uri="{FF2B5EF4-FFF2-40B4-BE49-F238E27FC236}">
                <a16:creationId xmlns:a16="http://schemas.microsoft.com/office/drawing/2014/main" id="{6266C93A-02F3-1532-EF5E-103879691355}"/>
              </a:ext>
            </a:extLst>
          </p:cNvPr>
          <p:cNvSpPr/>
          <p:nvPr/>
        </p:nvSpPr>
        <p:spPr>
          <a:xfrm>
            <a:off x="6334239" y="3260588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6211F-B397-793A-3090-7D8B8BB1F4F1}"/>
              </a:ext>
            </a:extLst>
          </p:cNvPr>
          <p:cNvSpPr/>
          <p:nvPr/>
        </p:nvSpPr>
        <p:spPr>
          <a:xfrm>
            <a:off x="6378339" y="3159205"/>
            <a:ext cx="7350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Romania</a:t>
            </a:r>
            <a:endParaRPr lang="en-US" sz="1000" b="1" dirty="0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5" name="Google Shape;936;p56">
            <a:extLst>
              <a:ext uri="{FF2B5EF4-FFF2-40B4-BE49-F238E27FC236}">
                <a16:creationId xmlns:a16="http://schemas.microsoft.com/office/drawing/2014/main" id="{9E4CC5A5-BFFF-4E51-1B9C-B1B89C5871A5}"/>
              </a:ext>
            </a:extLst>
          </p:cNvPr>
          <p:cNvSpPr/>
          <p:nvPr/>
        </p:nvSpPr>
        <p:spPr>
          <a:xfrm>
            <a:off x="7210951" y="3136147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E2C2A5-E5D6-6C03-C48B-1FAFAC2F5F6B}"/>
              </a:ext>
            </a:extLst>
          </p:cNvPr>
          <p:cNvSpPr/>
          <p:nvPr/>
        </p:nvSpPr>
        <p:spPr>
          <a:xfrm>
            <a:off x="7289370" y="3042422"/>
            <a:ext cx="9718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Kazakhstan</a:t>
            </a:r>
            <a:endParaRPr lang="en-US" sz="1000" b="1" dirty="0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17" name="Google Shape;936;p56">
            <a:extLst>
              <a:ext uri="{FF2B5EF4-FFF2-40B4-BE49-F238E27FC236}">
                <a16:creationId xmlns:a16="http://schemas.microsoft.com/office/drawing/2014/main" id="{51ABCB37-D6E0-556F-41FF-24579843D72F}"/>
              </a:ext>
            </a:extLst>
          </p:cNvPr>
          <p:cNvSpPr/>
          <p:nvPr/>
        </p:nvSpPr>
        <p:spPr>
          <a:xfrm>
            <a:off x="6783545" y="3368483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CD6367-1CFC-65E1-74D4-57F7D41497B6}"/>
              </a:ext>
            </a:extLst>
          </p:cNvPr>
          <p:cNvSpPr/>
          <p:nvPr/>
        </p:nvSpPr>
        <p:spPr>
          <a:xfrm>
            <a:off x="6846880" y="3285794"/>
            <a:ext cx="6997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Georgia</a:t>
            </a:r>
            <a:endParaRPr lang="en-US" sz="1000" b="1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35ECA1-BF7A-ED91-BD9C-178BFF699565}"/>
              </a:ext>
            </a:extLst>
          </p:cNvPr>
          <p:cNvSpPr/>
          <p:nvPr/>
        </p:nvSpPr>
        <p:spPr>
          <a:xfrm>
            <a:off x="2945894" y="4436220"/>
            <a:ext cx="792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Colombia</a:t>
            </a:r>
            <a:endParaRPr lang="en-US" sz="1000" b="1" dirty="0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24" name="Google Shape;922;p56">
            <a:extLst>
              <a:ext uri="{FF2B5EF4-FFF2-40B4-BE49-F238E27FC236}">
                <a16:creationId xmlns:a16="http://schemas.microsoft.com/office/drawing/2014/main" id="{175BAB2E-9B9D-632E-F561-37DAEFA72E17}"/>
              </a:ext>
            </a:extLst>
          </p:cNvPr>
          <p:cNvSpPr/>
          <p:nvPr/>
        </p:nvSpPr>
        <p:spPr>
          <a:xfrm>
            <a:off x="3657757" y="4518077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19B001-0C4D-CDED-CE2B-7DE4FDC6A0E8}"/>
              </a:ext>
            </a:extLst>
          </p:cNvPr>
          <p:cNvSpPr/>
          <p:nvPr/>
        </p:nvSpPr>
        <p:spPr>
          <a:xfrm>
            <a:off x="5933901" y="4348141"/>
            <a:ext cx="7350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Nigeria</a:t>
            </a:r>
            <a:endParaRPr lang="en-US" sz="1000" b="1" dirty="0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27" name="Google Shape;936;p56">
            <a:extLst>
              <a:ext uri="{FF2B5EF4-FFF2-40B4-BE49-F238E27FC236}">
                <a16:creationId xmlns:a16="http://schemas.microsoft.com/office/drawing/2014/main" id="{C1EE74AC-2C37-9138-6C91-12A11EB36518}"/>
              </a:ext>
            </a:extLst>
          </p:cNvPr>
          <p:cNvSpPr/>
          <p:nvPr/>
        </p:nvSpPr>
        <p:spPr>
          <a:xfrm>
            <a:off x="5845701" y="4426530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412BFA-48AA-9485-D06B-4F53A2D156D9}"/>
              </a:ext>
            </a:extLst>
          </p:cNvPr>
          <p:cNvSpPr/>
          <p:nvPr/>
        </p:nvSpPr>
        <p:spPr>
          <a:xfrm>
            <a:off x="7928785" y="3932279"/>
            <a:ext cx="9232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Hong Kong</a:t>
            </a:r>
            <a:endParaRPr lang="en-US" sz="1000" b="1" dirty="0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32" name="Google Shape;936;p56">
            <a:extLst>
              <a:ext uri="{FF2B5EF4-FFF2-40B4-BE49-F238E27FC236}">
                <a16:creationId xmlns:a16="http://schemas.microsoft.com/office/drawing/2014/main" id="{C7B17554-C5A1-8F10-CF23-B214D5AB816D}"/>
              </a:ext>
            </a:extLst>
          </p:cNvPr>
          <p:cNvSpPr/>
          <p:nvPr/>
        </p:nvSpPr>
        <p:spPr>
          <a:xfrm>
            <a:off x="8687987" y="4026586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3AAEE6-01D4-1C91-0E1A-39223637DA76}"/>
              </a:ext>
            </a:extLst>
          </p:cNvPr>
          <p:cNvSpPr/>
          <p:nvPr/>
        </p:nvSpPr>
        <p:spPr>
          <a:xfrm>
            <a:off x="10269837" y="5633191"/>
            <a:ext cx="999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New Zealand</a:t>
            </a:r>
            <a:endParaRPr lang="en-US" sz="1000" b="1" dirty="0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37" name="Google Shape;936;p56">
            <a:extLst>
              <a:ext uri="{FF2B5EF4-FFF2-40B4-BE49-F238E27FC236}">
                <a16:creationId xmlns:a16="http://schemas.microsoft.com/office/drawing/2014/main" id="{DF39B2A4-7B8E-2E30-646B-C63084740616}"/>
              </a:ext>
            </a:extLst>
          </p:cNvPr>
          <p:cNvSpPr/>
          <p:nvPr/>
        </p:nvSpPr>
        <p:spPr>
          <a:xfrm>
            <a:off x="10212835" y="5712202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C589433-63DA-1171-48D7-2F81F12FA947}"/>
              </a:ext>
            </a:extLst>
          </p:cNvPr>
          <p:cNvSpPr/>
          <p:nvPr/>
        </p:nvSpPr>
        <p:spPr>
          <a:xfrm>
            <a:off x="9372652" y="5366170"/>
            <a:ext cx="999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 err="1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Australia</a:t>
            </a:r>
            <a:endParaRPr lang="en-US" sz="1000" b="1" dirty="0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  <p:sp>
        <p:nvSpPr>
          <p:cNvPr id="39" name="Google Shape;936;p56">
            <a:extLst>
              <a:ext uri="{FF2B5EF4-FFF2-40B4-BE49-F238E27FC236}">
                <a16:creationId xmlns:a16="http://schemas.microsoft.com/office/drawing/2014/main" id="{454DD7D5-75AE-2521-E885-D4FED7991641}"/>
              </a:ext>
            </a:extLst>
          </p:cNvPr>
          <p:cNvSpPr/>
          <p:nvPr/>
        </p:nvSpPr>
        <p:spPr>
          <a:xfrm>
            <a:off x="9315650" y="5445181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  <a:sym typeface="Arial"/>
            </a:endParaRPr>
          </a:p>
        </p:txBody>
      </p:sp>
      <p:sp>
        <p:nvSpPr>
          <p:cNvPr id="42" name="Google Shape;936;p56">
            <a:extLst>
              <a:ext uri="{FF2B5EF4-FFF2-40B4-BE49-F238E27FC236}">
                <a16:creationId xmlns:a16="http://schemas.microsoft.com/office/drawing/2014/main" id="{B1254708-9CC4-FBEC-D33E-CA6A5E682496}"/>
              </a:ext>
            </a:extLst>
          </p:cNvPr>
          <p:cNvSpPr/>
          <p:nvPr/>
        </p:nvSpPr>
        <p:spPr>
          <a:xfrm>
            <a:off x="8768405" y="3959266"/>
            <a:ext cx="88200" cy="88200"/>
          </a:xfrm>
          <a:prstGeom prst="ellipse">
            <a:avLst/>
          </a:prstGeom>
          <a:solidFill>
            <a:srgbClr val="A17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u="none" strike="noStrike" cap="none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E2BB41-2CB0-CF04-38CD-059B3A42606F}"/>
              </a:ext>
            </a:extLst>
          </p:cNvPr>
          <p:cNvSpPr/>
          <p:nvPr/>
        </p:nvSpPr>
        <p:spPr>
          <a:xfrm>
            <a:off x="8314558" y="3759866"/>
            <a:ext cx="9232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 err="1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Macau</a:t>
            </a:r>
            <a:r>
              <a:rPr lang="hu-HU" sz="1000" b="1" dirty="0">
                <a:solidFill>
                  <a:srgbClr val="A173FF"/>
                </a:solidFill>
                <a:latin typeface="Urbanist SemiBold" panose="020B0A04040200000203" pitchFamily="34" charset="77"/>
                <a:ea typeface="Urbanist SemiBold" panose="020B0A04040200000203" pitchFamily="34" charset="77"/>
                <a:cs typeface="Urbanist SemiBold" panose="020B0A04040200000203" pitchFamily="34" charset="77"/>
                <a:sym typeface="Roboto Light"/>
              </a:rPr>
              <a:t> S.A.R</a:t>
            </a:r>
            <a:endParaRPr lang="en-US" sz="1000" b="1" dirty="0">
              <a:solidFill>
                <a:srgbClr val="A173FF"/>
              </a:solidFill>
              <a:latin typeface="Urbanist SemiBold" panose="020B0A04040200000203" pitchFamily="34" charset="77"/>
              <a:ea typeface="Urbanist SemiBold" panose="020B0A04040200000203" pitchFamily="34" charset="77"/>
              <a:cs typeface="Urbanist SemiBold" panose="020B0A0404020000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27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9" grpId="0"/>
      <p:bldP spid="20" grpId="0" animBg="1"/>
      <p:bldP spid="29" grpId="0"/>
      <p:bldP spid="30" grpId="0" animBg="1"/>
      <p:bldP spid="34" grpId="0"/>
      <p:bldP spid="35" grpId="0" animBg="1"/>
      <p:bldP spid="40" grpId="0"/>
      <p:bldP spid="43" grpId="0" animBg="1"/>
      <p:bldP spid="47" grpId="0"/>
      <p:bldP spid="48" grpId="0" animBg="1"/>
      <p:bldP spid="51" grpId="0"/>
      <p:bldP spid="52" grpId="0" animBg="1"/>
      <p:bldP spid="56" grpId="0"/>
      <p:bldP spid="57" grpId="0" animBg="1"/>
      <p:bldP spid="60" grpId="0"/>
      <p:bldP spid="62" grpId="0" animBg="1"/>
      <p:bldP spid="64" grpId="0"/>
      <p:bldP spid="65" grpId="0" animBg="1"/>
      <p:bldP spid="68" grpId="0"/>
      <p:bldP spid="69" grpId="0" animBg="1"/>
      <p:bldP spid="73" grpId="0"/>
      <p:bldP spid="74" grpId="0" animBg="1"/>
      <p:bldP spid="78" grpId="0"/>
      <p:bldP spid="79" grpId="0" animBg="1"/>
      <p:bldP spid="82" grpId="0"/>
      <p:bldP spid="83" grpId="0" animBg="1"/>
      <p:bldP spid="86" grpId="0"/>
      <p:bldP spid="87" grpId="0" animBg="1"/>
      <p:bldP spid="90" grpId="0"/>
      <p:bldP spid="96" grpId="0" animBg="1"/>
      <p:bldP spid="99" grpId="0"/>
      <p:bldP spid="2" grpId="0" animBg="1"/>
      <p:bldP spid="3" grpId="0"/>
      <p:bldP spid="6" grpId="0" animBg="1"/>
      <p:bldP spid="7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21" grpId="0"/>
      <p:bldP spid="22" grpId="0"/>
      <p:bldP spid="24" grpId="0" animBg="1"/>
      <p:bldP spid="26" grpId="0"/>
      <p:bldP spid="27" grpId="0" animBg="1"/>
      <p:bldP spid="28" grpId="0"/>
      <p:bldP spid="32" grpId="0" animBg="1"/>
      <p:bldP spid="33" grpId="0"/>
      <p:bldP spid="37" grpId="0" animBg="1"/>
      <p:bldP spid="38" grpId="0"/>
      <p:bldP spid="39" grpId="0" animBg="1"/>
      <p:bldP spid="42" grpId="0" animBg="1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ysClr val="window" lastClr="FFFFFF"/>
      </a:lt1>
      <a:dk2>
        <a:srgbClr val="151515"/>
      </a:dk2>
      <a:lt2>
        <a:srgbClr val="E8E8E8"/>
      </a:lt2>
      <a:accent1>
        <a:srgbClr val="7A7A7A"/>
      </a:accent1>
      <a:accent2>
        <a:srgbClr val="B3B3B3"/>
      </a:accent2>
      <a:accent3>
        <a:srgbClr val="FFFFFF"/>
      </a:accent3>
      <a:accent4>
        <a:srgbClr val="6F00FF"/>
      </a:accent4>
      <a:accent5>
        <a:srgbClr val="E5FE28"/>
      </a:accent5>
      <a:accent6>
        <a:srgbClr val="FFFFFF"/>
      </a:accent6>
      <a:hlink>
        <a:srgbClr val="6F00FF"/>
      </a:hlink>
      <a:folHlink>
        <a:srgbClr val="E5FE28"/>
      </a:folHlink>
    </a:clrScheme>
    <a:fontScheme name="AR font">
      <a:majorFont>
        <a:latin typeface="Urbanist"/>
        <a:ea typeface=""/>
        <a:cs typeface=""/>
      </a:majorFont>
      <a:minorFont>
        <a:latin typeface="Urbanis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16319</TotalTime>
  <Words>735</Words>
  <Application>Microsoft Macintosh PowerPoint</Application>
  <PresentationFormat>Widescreen</PresentationFormat>
  <Paragraphs>179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Roboto Medium</vt:lpstr>
      <vt:lpstr>Calibri</vt:lpstr>
      <vt:lpstr>Arial</vt:lpstr>
      <vt:lpstr>Aptos</vt:lpstr>
      <vt:lpstr>Wingdings</vt:lpstr>
      <vt:lpstr>Urbanist Medium</vt:lpstr>
      <vt:lpstr>Urbanist</vt:lpstr>
      <vt:lpstr>Urbanist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Tusla</dc:creator>
  <cp:lastModifiedBy>Microsoft Office User</cp:lastModifiedBy>
  <cp:revision>69</cp:revision>
  <dcterms:created xsi:type="dcterms:W3CDTF">2024-08-22T08:14:55Z</dcterms:created>
  <dcterms:modified xsi:type="dcterms:W3CDTF">2024-09-25T10:02:07Z</dcterms:modified>
</cp:coreProperties>
</file>